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9" r:id="rId2"/>
    <p:sldId id="305" r:id="rId3"/>
    <p:sldId id="295" r:id="rId4"/>
    <p:sldId id="306" r:id="rId5"/>
    <p:sldId id="307" r:id="rId6"/>
    <p:sldId id="308" r:id="rId7"/>
    <p:sldId id="309" r:id="rId8"/>
    <p:sldId id="310" r:id="rId9"/>
    <p:sldId id="311" r:id="rId10"/>
    <p:sldId id="313" r:id="rId11"/>
    <p:sldId id="314" r:id="rId12"/>
    <p:sldId id="315" r:id="rId13"/>
    <p:sldId id="30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5"/>
    <a:srgbClr val="1D62B0"/>
    <a:srgbClr val="FFF309"/>
    <a:srgbClr val="FFF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6E0E-145C-42F6-A7B8-2DD2C4B89DC0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0B89-B0CF-4C51-B6A5-AC842258D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3BD6-3856-4A3F-BC08-C4318BEEB892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14F3-F43F-45B8-AA0E-A08D2283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CB86-0C02-4586-9893-B3C7AD9C02E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F244-8E80-486B-8DD1-2708C3DF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5D02-9DCB-4A64-8D92-88DA89F40AB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CA56-3103-4758-A78D-B8BC39D1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92A9-E51B-4A06-828B-11689B13FEEA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3841-967D-4193-92CF-6A5BBA21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DCE9-4BB2-4FCB-BF25-C46EDD549412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7015-85E3-44CA-8A0F-8A11FFD24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50C3-3E47-4FEC-834A-8FA16F010336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CBC9-3781-44F7-AEAC-04CD2B7D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0435-DEE0-488D-8D7A-111BF24BB2A6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4C4-C8E2-495D-A7E4-76351B969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506B-C177-4606-81A4-D655FB076D24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F6F5-6613-4AA5-85D4-EEDD14D50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9C9F-F32D-4BC1-9E18-EAC71EA5C507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DA60-C12C-4800-9806-8E48F649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C9E9-5013-494E-AB43-076BBB5836E9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26EE-06BC-42D9-B1D1-685B455F5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25F65-A01A-40F3-A5B3-C10570795FC1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78840-A89F-4F5C-A8E9-35B10CB24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868488"/>
            <a:ext cx="9144000" cy="2854325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Риски для бизнеса: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Последствия Использования нелицензионного софта.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Практика применения защиты авторских прав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 СЗФО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2018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году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71538" y="1082675"/>
            <a:ext cx="6938962" cy="50006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Сообщение в программе</a:t>
            </a:r>
          </a:p>
        </p:txBody>
      </p:sp>
      <p:pic>
        <p:nvPicPr>
          <p:cNvPr id="22531" name="Picture 5" descr="Окно нелиценз на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303463"/>
            <a:ext cx="6697662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9400" y="1550988"/>
            <a:ext cx="87137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Если обнаружено неправомерное использование обновления программы 1С, то пользователю будет мешать окно-предупреждение: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9488" y="3306763"/>
            <a:ext cx="3786187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3275" y="819150"/>
            <a:ext cx="7632700" cy="13700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проверить легальность использования конфигурации: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066800" y="2098675"/>
            <a:ext cx="7105650" cy="4508500"/>
            <a:chOff x="186175" y="1302875"/>
            <a:chExt cx="8707362" cy="5525731"/>
          </a:xfrm>
        </p:grpSpPr>
        <p:grpSp>
          <p:nvGrpSpPr>
            <p:cNvPr id="23556" name="Группа 7"/>
            <p:cNvGrpSpPr>
              <a:grpSpLocks/>
            </p:cNvGrpSpPr>
            <p:nvPr/>
          </p:nvGrpSpPr>
          <p:grpSpPr bwMode="auto">
            <a:xfrm>
              <a:off x="5099892" y="1318434"/>
              <a:ext cx="3793645" cy="3410320"/>
              <a:chOff x="4812974" y="1076223"/>
              <a:chExt cx="3793645" cy="3410320"/>
            </a:xfrm>
          </p:grpSpPr>
          <p:pic>
            <p:nvPicPr>
              <p:cNvPr id="23563" name="Picture 10" descr="О программе, плохо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12974" y="1076223"/>
                <a:ext cx="3793645" cy="3410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4" name="Picture 7" descr="смайл расстроенный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31854" y="2605745"/>
                <a:ext cx="640760" cy="640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557" name="Группа 3"/>
            <p:cNvGrpSpPr>
              <a:grpSpLocks/>
            </p:cNvGrpSpPr>
            <p:nvPr/>
          </p:nvGrpSpPr>
          <p:grpSpPr bwMode="auto">
            <a:xfrm>
              <a:off x="186175" y="1302875"/>
              <a:ext cx="3812033" cy="3425879"/>
              <a:chOff x="487037" y="1490440"/>
              <a:chExt cx="3812033" cy="3425879"/>
            </a:xfrm>
          </p:grpSpPr>
          <p:pic>
            <p:nvPicPr>
              <p:cNvPr id="23561" name="Picture 8" descr="О программе, не выполнялось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7037" y="1490440"/>
                <a:ext cx="3812033" cy="3425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6" descr="смайл задумчивость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19821" y="2722321"/>
                <a:ext cx="605399" cy="833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558" name="Группа 4"/>
            <p:cNvGrpSpPr>
              <a:grpSpLocks/>
            </p:cNvGrpSpPr>
            <p:nvPr/>
          </p:nvGrpSpPr>
          <p:grpSpPr bwMode="auto">
            <a:xfrm>
              <a:off x="2434563" y="3414043"/>
              <a:ext cx="3799302" cy="3414563"/>
              <a:chOff x="2440103" y="3815447"/>
              <a:chExt cx="3799302" cy="3414563"/>
            </a:xfrm>
          </p:grpSpPr>
          <p:pic>
            <p:nvPicPr>
              <p:cNvPr id="23559" name="Picture 4" descr="О программе, успешно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40103" y="3815447"/>
                <a:ext cx="3799302" cy="341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0" name="Picture 5" descr="смайл все хорошо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9556" y="5522728"/>
                <a:ext cx="769479" cy="643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806700"/>
            <a:ext cx="9144000" cy="14081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лицензионным программным обеспечением и обновлениями обращайтесь к партнерам Фирмы «1С» в вашем регионе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806700"/>
            <a:ext cx="9144000" cy="14081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95363" y="939800"/>
            <a:ext cx="6661150" cy="12303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Риски использования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пиратских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4963" y="2185988"/>
            <a:ext cx="6592887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Calibri" panose="020F0502020204030204" pitchFamily="34" charset="0"/>
              <a:buChar char="х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Снижение производительности компьютера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Calibri" panose="020F0502020204030204" pitchFamily="34" charset="0"/>
              <a:buChar char="х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Потеря коммерческой информации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Calibri" panose="020F0502020204030204" pitchFamily="34" charset="0"/>
              <a:buChar char="х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Кража паролей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Calibri" panose="020F0502020204030204" pitchFamily="34" charset="0"/>
              <a:buChar char="х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Утечка конфиденциальных данных о сотрудниках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Calibri" panose="020F0502020204030204" pitchFamily="34" charset="0"/>
              <a:buChar char="х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Падение репутации фирмы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Calibri" panose="020F0502020204030204" pitchFamily="34" charset="0"/>
              <a:buChar char="х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Судебные тяжбы с последующими мерами пресечения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7261">
            <a:off x="6516688" y="-33338"/>
            <a:ext cx="22812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7725" y="993775"/>
            <a:ext cx="6716713" cy="13700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Пиратский софт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убивает компьютер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63" y="2568575"/>
            <a:ext cx="8688387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Взлом лицензионных программ и их бесплатное распространение, как Вы догадываетесь осуществляется не из энтузиазма. Цель пирата – сбор конфиденциальной информации с последующей ее продажей или заражение компьютера вирусом в целях вымогательства денег за разблокировку компьютера. Для сбора Вашей информации пиратское ПО запускает на Вашем компьютере процессы, которые маскируются под системные, и чем большее таких процессов будет запущено – тем сильнее будет нагружен процессор Вашего компьютера. В конечном счете – это приведет к необходимости переустановки операционной системы и всех программ. Возможна полная или частичная утеря информации.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4018">
            <a:off x="6505575" y="34925"/>
            <a:ext cx="225583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8088" y="1049338"/>
            <a:ext cx="6716712" cy="1133475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Сэкономим?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6175" y="2746375"/>
            <a:ext cx="719455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В период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с января по август 2018 года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правоохранительными органами РФ зарегистрировано 107 тыс. 980 преступлений, совершенных с использованием телекоммуникационных технологий или в сфере компьютерной информации.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+mn-cs"/>
              </a:rPr>
              <a:t>Ущерб от этих преступлений составил почти 400 млрд рублей.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(по информации пресс-службы генеральной прокуратуры РФ)</a:t>
            </a: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89698">
            <a:off x="6346825" y="139700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2150" y="4927600"/>
            <a:ext cx="5303838" cy="121443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8088" y="1058863"/>
            <a:ext cx="6716712" cy="1054100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Противозаконное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обновление программ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50" y="2782888"/>
            <a:ext cx="78168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Обновления программ 1С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- такие же объекты интеллектуальной собственности Фирмы «1С», как и программное обеспечение.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В настоящее время осуществляется усиленная борьба и привлечение к ответственности установщиков нелицензионных обновлений.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2150" y="4911725"/>
            <a:ext cx="5303838" cy="110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Помните! </a:t>
            </a:r>
          </a:p>
          <a:p>
            <a:pPr algn="ctr"/>
            <a:r>
              <a:rPr lang="ru-RU" sz="1600" b="1">
                <a:solidFill>
                  <a:srgbClr val="FFFFFF"/>
                </a:solidFill>
                <a:latin typeface="Calibri" pitchFamily="34" charset="0"/>
              </a:rPr>
              <a:t>Приобретая нелицензионное обновление – </a:t>
            </a:r>
          </a:p>
          <a:p>
            <a:pPr algn="ctr"/>
            <a:r>
              <a:rPr lang="ru-RU" sz="1600" b="1">
                <a:solidFill>
                  <a:srgbClr val="FFFFFF"/>
                </a:solidFill>
                <a:latin typeface="Calibri" pitchFamily="34" charset="0"/>
              </a:rPr>
              <a:t>Вы не сможете получить квалифицированную </a:t>
            </a:r>
            <a:br>
              <a:rPr lang="ru-RU" sz="1600" b="1">
                <a:solidFill>
                  <a:srgbClr val="FFFFFF"/>
                </a:solidFill>
                <a:latin typeface="Calibri" pitchFamily="34" charset="0"/>
              </a:rPr>
            </a:br>
            <a:r>
              <a:rPr lang="ru-RU" sz="1600" b="1">
                <a:solidFill>
                  <a:srgbClr val="FFFFFF"/>
                </a:solidFill>
                <a:latin typeface="Calibri" pitchFamily="34" charset="0"/>
              </a:rPr>
              <a:t>поддержку партнеров Фирмы «1С».</a:t>
            </a:r>
          </a:p>
        </p:txBody>
      </p:sp>
      <p:pic>
        <p:nvPicPr>
          <p:cNvPr id="174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8632">
            <a:off x="6523038" y="120650"/>
            <a:ext cx="23161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5850" y="1114425"/>
            <a:ext cx="5673725" cy="13700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Приоритеты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правоохранительных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органов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838" y="3482975"/>
            <a:ext cx="8048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Сотрудниками правоохранительных органов, в рамках расследования уголовных дел экономической направленности, особое внимание уделяется вопросам соблюдения авторских прав российских правообладателей.</a:t>
            </a: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82288">
            <a:off x="6342063" y="-19050"/>
            <a:ext cx="257333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6325" y="776288"/>
            <a:ext cx="5580063" cy="137001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Текущая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ситуация в СЗФО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3" y="3021013"/>
            <a:ext cx="7585075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В результате следственных мероприятий в 2018 году на территории СЗФО было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проведено более 50 проверок юридических лиц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(без возбуждения уголовных дел) 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70 проверок физ. лиц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(так называемых «черных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внедренцев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»), по результатам которых было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возбуждено 55 уголовных дела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. </a:t>
            </a: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96314">
            <a:off x="5775325" y="-455613"/>
            <a:ext cx="30654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90600" y="989013"/>
            <a:ext cx="6940550" cy="137001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Судебные 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приговоры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813" y="2359025"/>
            <a:ext cx="709612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  За нарушение авторских прав группы компаний «1С» и удаленный доступ к программам  «1С» в отношении физического лица возбуждено судебное делопроизводство.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  Приговор за обход защиты обновлений программ 1С – 1,5 года лишения свободы (условно) и штраф 100000 рублей . Испытательный срок 2 года , в течение которого дважды в месяц необходимо являться для регистрации, не менять место жительства, трудоустроиться.</a:t>
            </a:r>
          </a:p>
        </p:txBody>
      </p:sp>
      <p:pic>
        <p:nvPicPr>
          <p:cNvPr id="2048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67619">
            <a:off x="6246813" y="84138"/>
            <a:ext cx="22225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90600" y="1265238"/>
            <a:ext cx="6940550" cy="638175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это работает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088" y="2473325"/>
            <a:ext cx="777557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Платформа 1С умеет отличать свои типовые конфигурации от чужих, написанных «с нуля»;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Идентифицируется не просто конфигурация, но и конкретный используемый релиз;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Каким путем пользователь получил новый релиз – неважно, с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т.з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. проверки легальности использования. Как только он начинает им пользоваться – проверяется легальность. Проверки периодические, а не однократные.</a:t>
            </a: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5277">
            <a:off x="6724650" y="136525"/>
            <a:ext cx="19748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6453</TotalTime>
  <Words>464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Тема Office</vt:lpstr>
      <vt:lpstr>Риски для бизнеса:  Последствия Использования нелицензионного софта. Практика применения защиты авторских прав  в СЗФО в 2018 году</vt:lpstr>
      <vt:lpstr>Риски использования  пиратских программ:</vt:lpstr>
      <vt:lpstr>Пиратский софт убивает компьютер</vt:lpstr>
      <vt:lpstr>Сэкономим?</vt:lpstr>
      <vt:lpstr>Противозаконное  обновление программ</vt:lpstr>
      <vt:lpstr>Приоритеты  правоохранительных  органов</vt:lpstr>
      <vt:lpstr>Текущая  ситуация в СЗФО</vt:lpstr>
      <vt:lpstr>Судебные   приговоры</vt:lpstr>
      <vt:lpstr>Как это работает ?</vt:lpstr>
      <vt:lpstr>Сообщение в программе</vt:lpstr>
      <vt:lpstr>Как проверить легальность использования конфигурации:</vt:lpstr>
      <vt:lpstr>За лицензионным программным обеспечением и обновлениями обращайтесь к партнерам Фирмы «1С» в вашем регионе !</vt:lpstr>
      <vt:lpstr>Спасибо за внимание!</vt:lpstr>
    </vt:vector>
  </TitlesOfParts>
  <Company>1С Северо-Запад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Лыкосова</dc:creator>
  <cp:lastModifiedBy>Закрасняная Елена Анатольевна</cp:lastModifiedBy>
  <cp:revision>191</cp:revision>
  <dcterms:created xsi:type="dcterms:W3CDTF">2016-11-08T11:41:38Z</dcterms:created>
  <dcterms:modified xsi:type="dcterms:W3CDTF">2019-09-24T12:01:53Z</dcterms:modified>
</cp:coreProperties>
</file>