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90" r:id="rId15"/>
    <p:sldId id="289" r:id="rId16"/>
    <p:sldId id="288" r:id="rId17"/>
    <p:sldId id="278" r:id="rId18"/>
    <p:sldId id="279" r:id="rId19"/>
    <p:sldId id="280" r:id="rId20"/>
    <p:sldId id="281" r:id="rId21"/>
    <p:sldId id="286" r:id="rId22"/>
    <p:sldId id="291" r:id="rId23"/>
    <p:sldId id="293" r:id="rId24"/>
    <p:sldId id="292" r:id="rId25"/>
    <p:sldId id="27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рюкова Ольга Леонидовна" initials="СОЛ" lastIdx="0" clrIdx="0">
    <p:extLst>
      <p:ext uri="{19B8F6BF-5375-455C-9EA6-DF929625EA0E}">
        <p15:presenceInfo xmlns:p15="http://schemas.microsoft.com/office/powerpoint/2012/main" userId="Стрюкова Ольга Леони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2791" autoAdjust="0"/>
  </p:normalViewPr>
  <p:slideViewPr>
    <p:cSldViewPr snapToGrid="0">
      <p:cViewPr varScale="1">
        <p:scale>
          <a:sx n="72" d="100"/>
          <a:sy n="72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6EB0-4025-462B-831F-6EFD2CEA33F4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F9283-2FE3-4022-A2A8-C67AA6B63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96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7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5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32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4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4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04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63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81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15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09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00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5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0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2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8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0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9283-2FE3-4022-A2A8-C67AA6B639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9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2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9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5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4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8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D5EC-6105-4F0D-9EF6-27A3E447042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D480-67D1-4778-B465-6962BFB85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0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p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56" y="1468314"/>
            <a:ext cx="7040879" cy="109399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362122" y="4068417"/>
            <a:ext cx="2888974" cy="11893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и зачем полезно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знать?</a:t>
            </a:r>
            <a:endParaRPr lang="ru-RU" sz="3200" b="1" dirty="0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497497" y="3132482"/>
            <a:ext cx="3167269" cy="3061252"/>
          </a:xfrm>
          <a:prstGeom prst="ellips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078" y="3644348"/>
            <a:ext cx="2133600" cy="208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1784937" y="3366052"/>
            <a:ext cx="2349741" cy="2503280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6256" y="1934817"/>
            <a:ext cx="7040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Мастер-класс «компьютерное пиратство»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658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1473" cy="831908"/>
          </a:xfrm>
        </p:spPr>
        <p:txBody>
          <a:bodyPr/>
          <a:lstStyle/>
          <a:p>
            <a:pPr algn="ctr"/>
            <a:r>
              <a:rPr lang="ru-RU" altLang="ru-RU" b="1" dirty="0"/>
              <a:t>Распространители</a:t>
            </a:r>
            <a:endParaRPr lang="ru-RU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50000"/>
              </a:spcBef>
              <a:buClr>
                <a:srgbClr val="0033CC"/>
              </a:buClr>
              <a:buNone/>
            </a:pPr>
            <a:r>
              <a:rPr lang="ru-RU" altLang="ru-RU" sz="3200" b="1" dirty="0">
                <a:solidFill>
                  <a:srgbClr val="0033CC"/>
                </a:solidFill>
              </a:rPr>
              <a:t>«Черные </a:t>
            </a:r>
            <a:r>
              <a:rPr lang="ru-RU" altLang="ru-RU" sz="3200" b="1" dirty="0" err="1">
                <a:solidFill>
                  <a:srgbClr val="0033CC"/>
                </a:solidFill>
              </a:rPr>
              <a:t>внедренцы</a:t>
            </a:r>
            <a:r>
              <a:rPr lang="ru-RU" altLang="ru-RU" sz="3200" b="1" dirty="0">
                <a:solidFill>
                  <a:srgbClr val="0033CC"/>
                </a:solidFill>
              </a:rPr>
              <a:t>», «обновленцы»</a:t>
            </a:r>
          </a:p>
          <a:p>
            <a:pPr algn="just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None/>
            </a:pPr>
            <a:r>
              <a:rPr lang="ru-RU" altLang="ru-RU" b="1" i="1" dirty="0"/>
              <a:t>Оказывают услуги по установке, обслуживанию и обновлению контрафактных экземпляров по заказам конечных пользователей (как правило, </a:t>
            </a:r>
            <a:r>
              <a:rPr lang="ru-RU" altLang="ru-RU" b="1" i="1" dirty="0" err="1"/>
              <a:t>юр.лица</a:t>
            </a:r>
            <a:r>
              <a:rPr lang="ru-RU" altLang="ru-RU" b="1" i="1" dirty="0"/>
              <a:t>)</a:t>
            </a:r>
          </a:p>
          <a:p>
            <a:pPr algn="just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None/>
            </a:pPr>
            <a:endParaRPr lang="ru-RU" altLang="ru-RU" b="1" i="1" dirty="0"/>
          </a:p>
          <a:p>
            <a:pPr algn="just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None/>
            </a:pPr>
            <a:endParaRPr lang="ru-RU" altLang="ru-RU" b="1" i="1" dirty="0"/>
          </a:p>
          <a:p>
            <a:pPr algn="just">
              <a:lnSpc>
                <a:spcPct val="80000"/>
              </a:lnSpc>
              <a:spcBef>
                <a:spcPts val="400"/>
              </a:spcBef>
              <a:buClr>
                <a:srgbClr val="0033CC"/>
              </a:buClr>
              <a:buNone/>
            </a:pPr>
            <a:r>
              <a:rPr lang="ru-RU" altLang="ru-RU" sz="3200" b="1" dirty="0">
                <a:solidFill>
                  <a:srgbClr val="0033CC"/>
                </a:solidFill>
              </a:rPr>
              <a:t>Интернет: «</a:t>
            </a:r>
            <a:r>
              <a:rPr lang="ru-RU" altLang="ru-RU" sz="3200" b="1" dirty="0">
                <a:solidFill>
                  <a:srgbClr val="C00000"/>
                </a:solidFill>
              </a:rPr>
              <a:t>удаленные</a:t>
            </a:r>
            <a:r>
              <a:rPr lang="ru-RU" altLang="ru-RU" sz="3200" b="1" dirty="0">
                <a:solidFill>
                  <a:srgbClr val="0033CC"/>
                </a:solidFill>
              </a:rPr>
              <a:t> </a:t>
            </a:r>
            <a:r>
              <a:rPr lang="ru-RU" altLang="ru-RU" sz="3200" b="1" dirty="0" err="1">
                <a:solidFill>
                  <a:srgbClr val="0033CC"/>
                </a:solidFill>
              </a:rPr>
              <a:t>внедренцы</a:t>
            </a:r>
            <a:r>
              <a:rPr lang="ru-RU" altLang="ru-RU" sz="3200" b="1" dirty="0">
                <a:solidFill>
                  <a:srgbClr val="0033CC"/>
                </a:solidFill>
              </a:rPr>
              <a:t>», «</a:t>
            </a:r>
            <a:r>
              <a:rPr lang="ru-RU" altLang="ru-RU" sz="3200" b="1" dirty="0" err="1">
                <a:solidFill>
                  <a:srgbClr val="0033CC"/>
                </a:solidFill>
              </a:rPr>
              <a:t>дистрибутивщики</a:t>
            </a:r>
            <a:r>
              <a:rPr lang="ru-RU" altLang="ru-RU" sz="3200" b="1" dirty="0">
                <a:solidFill>
                  <a:srgbClr val="0033CC"/>
                </a:solidFill>
              </a:rPr>
              <a:t>», «обновленцы»</a:t>
            </a:r>
          </a:p>
          <a:p>
            <a:pPr algn="just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Clr>
                <a:srgbClr val="0033CC"/>
              </a:buClr>
              <a:buNone/>
            </a:pPr>
            <a:r>
              <a:rPr lang="ru-RU" altLang="ru-RU" b="1" i="1" u="sng" dirty="0"/>
              <a:t>Дистанционно и, как правило, скрытно,</a:t>
            </a:r>
            <a:r>
              <a:rPr lang="ru-RU" altLang="ru-RU" b="1" i="1" dirty="0"/>
              <a:t> оказывают услуги по установке, обновлению и обслуживанию контрафактных экземпляров по заказам конечных пользователей (как правило, </a:t>
            </a:r>
            <a:r>
              <a:rPr lang="ru-RU" altLang="ru-RU" b="1" i="1" dirty="0" err="1"/>
              <a:t>юр.лицам</a:t>
            </a:r>
            <a:r>
              <a:rPr lang="ru-RU" altLang="ru-RU" b="1" i="1" dirty="0"/>
              <a:t>) или предоставляют доступ к контрафактным экземплярам </a:t>
            </a:r>
            <a:r>
              <a:rPr lang="en-US" altLang="ru-RU" b="1" i="1" dirty="0"/>
              <a:t>(</a:t>
            </a:r>
            <a:r>
              <a:rPr lang="ru-RU" altLang="ru-RU" b="1" i="1" dirty="0"/>
              <a:t>или</a:t>
            </a:r>
            <a:r>
              <a:rPr lang="en-US" altLang="ru-RU" b="1" i="1" dirty="0"/>
              <a:t> </a:t>
            </a:r>
            <a:r>
              <a:rPr lang="ru-RU" altLang="ru-RU" b="1" i="1" dirty="0"/>
              <a:t>актуальным</a:t>
            </a:r>
            <a:r>
              <a:rPr lang="en-US" altLang="ru-RU" b="1" i="1" dirty="0"/>
              <a:t> </a:t>
            </a:r>
            <a:r>
              <a:rPr lang="ru-RU" altLang="ru-RU" b="1" i="1" dirty="0"/>
              <a:t> обновлениям</a:t>
            </a:r>
            <a:r>
              <a:rPr lang="en-US" altLang="ru-RU" b="1" i="1" dirty="0"/>
              <a:t>)</a:t>
            </a:r>
            <a:r>
              <a:rPr lang="ru-RU" altLang="ru-RU" b="1" i="1" dirty="0"/>
              <a:t> по заказам конечных пользователей</a:t>
            </a:r>
            <a:r>
              <a:rPr lang="en-US" altLang="ru-RU" b="1" i="1" dirty="0"/>
              <a:t> (FTP</a:t>
            </a:r>
            <a:r>
              <a:rPr lang="ru-RU" altLang="ru-RU" b="1" i="1" dirty="0"/>
              <a:t>, торренты, облака, </a:t>
            </a:r>
            <a:r>
              <a:rPr lang="en-US" altLang="ru-RU" b="1" i="1" dirty="0"/>
              <a:t>RDP</a:t>
            </a:r>
            <a:r>
              <a:rPr lang="ru-RU" altLang="ru-RU" b="1" i="1" dirty="0"/>
              <a:t> и пр.)</a:t>
            </a:r>
            <a:endParaRPr lang="ru-RU" altLang="ru-RU" b="1" dirty="0">
              <a:solidFill>
                <a:srgbClr val="0033CC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566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88" y="172279"/>
            <a:ext cx="8383928" cy="991504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/>
              <a:t>….что мы – НП ППП и дистрибуторы -  делаем для борьбы с распространителями нелицензионного ПО 1С</a:t>
            </a:r>
            <a:br>
              <a:rPr lang="ru-RU" altLang="ru-RU" sz="2800" b="1" dirty="0"/>
            </a:br>
            <a:endParaRPr lang="ru-RU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Какой аргумент поможет </a:t>
            </a:r>
            <a:r>
              <a:rPr lang="ru-RU" altLang="ru-RU" b="1" dirty="0" err="1">
                <a:solidFill>
                  <a:srgbClr val="990000"/>
                </a:solidFill>
                <a:latin typeface="Times New Roman" pitchFamily="18" charset="0"/>
              </a:rPr>
              <a:t>внедренцу</a:t>
            </a: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</a:rPr>
              <a:t>избежать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наказания? </a:t>
            </a:r>
            <a:endParaRPr lang="ru-RU" altLang="ru-RU" sz="2000" b="1" dirty="0"/>
          </a:p>
          <a:p>
            <a:r>
              <a:rPr lang="ru-RU" altLang="ru-RU" b="1" dirty="0">
                <a:solidFill>
                  <a:srgbClr val="FF0000"/>
                </a:solidFill>
              </a:rPr>
              <a:t>Назовите «железный аргумент», на который мы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не </a:t>
            </a:r>
            <a:r>
              <a:rPr lang="ru-RU" altLang="ru-RU" b="1" dirty="0">
                <a:solidFill>
                  <a:srgbClr val="FF0000"/>
                </a:solidFill>
              </a:rPr>
              <a:t>сможем предложить контраргумент</a:t>
            </a:r>
            <a:endParaRPr lang="en-US" alt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3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1091" y="365125"/>
            <a:ext cx="9552709" cy="79865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990000"/>
                </a:solidFill>
              </a:rPr>
              <a:t>Купил. Но взломал.  </a:t>
            </a:r>
            <a:br>
              <a:rPr lang="ru-RU" altLang="ru-RU" b="1" dirty="0">
                <a:solidFill>
                  <a:srgbClr val="990000"/>
                </a:solidFill>
              </a:rPr>
            </a:b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303279"/>
          </a:xfrm>
        </p:spPr>
        <p:txBody>
          <a:bodyPr>
            <a:normAutofit fontScale="85000" lnSpcReduction="20000"/>
          </a:bodyPr>
          <a:lstStyle/>
          <a:p>
            <a:pPr marL="609600" indent="-609600"/>
            <a:r>
              <a:rPr lang="ru-RU" sz="3000" b="1" dirty="0">
                <a:solidFill>
                  <a:srgbClr val="000000"/>
                </a:solidFill>
              </a:rPr>
              <a:t>Статья 273. Создание, использование и распространение __________ компьютерных программ</a:t>
            </a:r>
          </a:p>
          <a:p>
            <a:pPr marL="609600" indent="-609600"/>
            <a:r>
              <a:rPr lang="ru-RU" sz="3000" b="1" dirty="0">
                <a:solidFill>
                  <a:srgbClr val="000000"/>
                </a:solidFill>
              </a:rPr>
              <a:t>(в ред. Федерального закона от </a:t>
            </a:r>
            <a:r>
              <a:rPr lang="ru-RU" sz="3000" b="1" dirty="0">
                <a:solidFill>
                  <a:srgbClr val="3333CC"/>
                </a:solidFill>
              </a:rPr>
              <a:t>07.12.2011 N 420-ФЗ</a:t>
            </a:r>
            <a:r>
              <a:rPr lang="ru-RU" sz="3000" b="1" dirty="0">
                <a:solidFill>
                  <a:srgbClr val="000000"/>
                </a:solidFill>
              </a:rPr>
              <a:t>)</a:t>
            </a:r>
          </a:p>
          <a:p>
            <a:pPr marL="609600" indent="-609600"/>
            <a:endParaRPr lang="ru-RU" sz="3000" b="1" dirty="0">
              <a:solidFill>
                <a:srgbClr val="000000"/>
              </a:solidFill>
            </a:endParaRPr>
          </a:p>
          <a:p>
            <a:pPr marL="609600" indent="-609600"/>
            <a:r>
              <a:rPr lang="ru-RU" sz="3000" b="1" dirty="0">
                <a:solidFill>
                  <a:srgbClr val="000000"/>
                </a:solidFill>
              </a:rPr>
              <a:t>1. Создание, распространение или использование компьютерных программ либо иной компьютерной информации, заведомо предназначенных для несанкционированного уничтожения, блокирования, модификации, копирования компьютерной информации </a:t>
            </a:r>
            <a:r>
              <a:rPr lang="ru-RU" sz="3000" b="1" dirty="0">
                <a:solidFill>
                  <a:srgbClr val="3333CC"/>
                </a:solidFill>
              </a:rPr>
              <a:t>или нейтрализации _______  ________ компьютерной информации</a:t>
            </a:r>
            <a:r>
              <a:rPr lang="ru-RU" sz="3000" b="1" dirty="0">
                <a:solidFill>
                  <a:srgbClr val="000000"/>
                </a:solidFill>
              </a:rPr>
              <a:t>, -</a:t>
            </a:r>
          </a:p>
          <a:p>
            <a:pPr marL="609600" indent="-609600"/>
            <a:r>
              <a:rPr lang="ru-RU" sz="3000" b="1" dirty="0">
                <a:solidFill>
                  <a:srgbClr val="000000"/>
                </a:solidFill>
              </a:rPr>
              <a:t>наказываются ограничением свободы на срок до четырех лет, либо принудительными работами на срок до четырех лет, либо лишением свободы на тот же срок со штрафом в размере до двухсот тысяч рублей или в размере заработной платы или иного дохода осужденного за период до восемнадцати месяцев.</a:t>
            </a:r>
          </a:p>
          <a:p>
            <a:pPr marL="609600" indent="-609600">
              <a:spcBef>
                <a:spcPct val="20000"/>
              </a:spcBef>
              <a:buClr>
                <a:srgbClr val="000099"/>
              </a:buClr>
              <a:buFont typeface="Symbol" pitchFamily="18" charset="2"/>
              <a:buNone/>
            </a:pPr>
            <a:endParaRPr lang="ru-RU" altLang="ru-RU" sz="1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000099"/>
              </a:buClr>
              <a:buFont typeface="Symbol" pitchFamily="18" charset="2"/>
              <a:buNone/>
            </a:pPr>
            <a:endParaRPr lang="ru-RU" altLang="ru-RU" sz="1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81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0127" cy="82359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Статья 273. Создание, использование и распространение вредоносных компьютерных программ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altLang="ru-RU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75144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в ред. Федерального закона от </a:t>
            </a:r>
            <a:r>
              <a:rPr lang="ru-RU" sz="1600" b="1" dirty="0">
                <a:solidFill>
                  <a:srgbClr val="3333CC"/>
                </a:solidFill>
                <a:latin typeface="Times New Roman" pitchFamily="18" charset="0"/>
              </a:rPr>
              <a:t>07.12.2011 N 420-ФЗ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. Создание, распространение или использование компьютерных программ либо иной компьютерной информации, заведомо предназначенных для несанкционированного уничтожения, блокирования, модификации, копирования компьютерной информации </a:t>
            </a:r>
            <a:r>
              <a:rPr lang="ru-RU" sz="1600" b="1" dirty="0">
                <a:solidFill>
                  <a:srgbClr val="3333CC"/>
                </a:solidFill>
                <a:latin typeface="Times New Roman" pitchFamily="18" charset="0"/>
              </a:rPr>
              <a:t>или нейтрализации средств защиты компьютерной информации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, -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наказываются ограничением свободы на срок до четырех лет, либо принудительными работами на срок до четырех лет, либо лишением свободы на тот же срок со штрафом в размере до двухсот тысяч рублей или в размере заработной платы или иного дохода осужденного за период до восемнадцати месяцев.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2. Деяния, предусмотренные частью первой настоящей статьи, совершенные группой лиц по предварительному сговору или организованной группой либо лицом с использованием своего служебного положения, а равно причинившие крупный ущерб или совершенные из корыстной заинтересованности, -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наказываются ограничением свободы на срок до четырех лет, либо принудительными работами на срок до пяти лет с лишением права занимать определенные должности или заниматься определенной деятельностью на срок до трех лет или без такового, либо лишением свободы на срок до пяти лет со штрафом в размере от ста тысяч до двухсот тысяч рублей или в размере заработной платы или иного дохода осужденного за период от двух до трех лет или без такового и с лишением права занимать определенные должности или заниматься определенной деятельностью на срок до трех лет или без такового.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3. Деяния, предусмотренные частями первой или второй настоящей статьи, если они повлекли тяжкие последствия или создали угрозу их наступления, -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наказываются лишением свободы на срок до семи лет.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299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ИТС</a:t>
            </a:r>
            <a:r>
              <a:rPr lang="ru-RU" b="1" dirty="0"/>
              <a:t> в правоприменительной практике </a:t>
            </a:r>
            <a:endParaRPr lang="ru-RU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174" y="1105594"/>
            <a:ext cx="10293626" cy="553374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ru-RU" sz="1800" dirty="0"/>
              <a:t>Обновления программ (например, 1С) – такие же объекты интеллектуальной собственности, как и основное программное обеспечение и нарушать авторские права на такие обновления – дело незаконное. Однако в силу малой стоимости привлечь по ст.146УК РФ таких нарушителей не представлялось возможным.</a:t>
            </a:r>
          </a:p>
          <a:p>
            <a:pPr>
              <a:lnSpc>
                <a:spcPct val="110000"/>
              </a:lnSpc>
              <a:defRPr/>
            </a:pPr>
            <a:r>
              <a:rPr lang="ru-RU" sz="1800" dirty="0"/>
              <a:t>Летом 2017 года вступили в силу первые приговоры за обход технических средств защиты обновлений (тексты опубликованы в «Методике…», есть на сайте</a:t>
            </a:r>
            <a:r>
              <a:rPr lang="en-US" sz="1800" dirty="0"/>
              <a:t> </a:t>
            </a:r>
            <a:r>
              <a:rPr lang="en-US" sz="1800" u="sng" dirty="0">
                <a:solidFill>
                  <a:schemeClr val="accent6"/>
                </a:solidFill>
              </a:rPr>
              <a:t>www.appp.ru</a:t>
            </a:r>
            <a:r>
              <a:rPr lang="ru-RU" sz="1800" dirty="0"/>
              <a:t>):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За нарушение авторских прав «АСКОН» и обход защиты обновлений «1С» - штраф в размере 20 000 руб. и 6 мес. Лишения свободы (условно) с </a:t>
            </a:r>
            <a:r>
              <a:rPr lang="ru-RU" sz="1800" dirty="0" err="1"/>
              <a:t>исп.сроком</a:t>
            </a:r>
            <a:r>
              <a:rPr lang="ru-RU" sz="1800" dirty="0"/>
              <a:t> на 1 год;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За обход защиты обновлений «1С» – 1,5 года лишения свободы (условно) и штраф 100 000 руб. с </a:t>
            </a:r>
            <a:r>
              <a:rPr lang="ru-RU" sz="1800" dirty="0" err="1"/>
              <a:t>исп.сроком</a:t>
            </a:r>
            <a:r>
              <a:rPr lang="ru-RU" sz="1800" dirty="0"/>
              <a:t> 2 года.</a:t>
            </a:r>
          </a:p>
          <a:p>
            <a:pPr>
              <a:lnSpc>
                <a:spcPct val="110000"/>
              </a:lnSpc>
              <a:defRPr/>
            </a:pPr>
            <a:r>
              <a:rPr lang="ru-RU" sz="1800" dirty="0"/>
              <a:t>Особенности: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Возбуждаются без заявления правообладателя;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Размер деяния, ущерб и т.п. большого значения не имеют;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Примирение крайне сомнительно, т.к. нет потерпевшего;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Лишение свободы до 5 лет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800" dirty="0"/>
              <a:t>В зависимости от способа преодоления защиты и иных обстоятельств могут вменяться как ст. 272 УК РФ, так и ст. 273 УК РФ (создание, распространение, использование)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3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Где посмотреть приговоры и для чего вообще на них смотреть? </a:t>
            </a:r>
            <a:endParaRPr lang="ru-RU" sz="36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5381"/>
            <a:ext cx="10515600" cy="4641436"/>
          </a:xfrm>
        </p:spPr>
        <p:txBody>
          <a:bodyPr>
            <a:normAutofit/>
          </a:bodyPr>
          <a:lstStyle/>
          <a:p>
            <a:r>
              <a:rPr lang="ru-RU" sz="2400" dirty="0"/>
              <a:t>Сайт НП ППП </a:t>
            </a:r>
            <a:r>
              <a:rPr lang="en-US" sz="2400" u="sng" dirty="0" smtClean="0">
                <a:solidFill>
                  <a:schemeClr val="accent2"/>
                </a:solidFill>
                <a:hlinkClick r:id="rId3"/>
              </a:rPr>
              <a:t>www.appp.ru</a:t>
            </a:r>
            <a:r>
              <a:rPr lang="ru-RU" sz="2400" u="sng" dirty="0" smtClean="0">
                <a:solidFill>
                  <a:schemeClr val="accent2"/>
                </a:solidFill>
              </a:rPr>
              <a:t> и книга</a:t>
            </a:r>
            <a:endParaRPr lang="en-US" sz="2400" u="sng" dirty="0">
              <a:solidFill>
                <a:schemeClr val="accent2"/>
              </a:solidFill>
            </a:endParaRP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35" y="2570923"/>
            <a:ext cx="3445565" cy="381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35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Futura PT Demi"/>
              </a:rPr>
              <a:t>Избегайте использования нелицензионного программного обеспечения </a:t>
            </a:r>
            <a:br>
              <a:rPr lang="ru-RU" sz="3200" dirty="0">
                <a:solidFill>
                  <a:schemeClr val="tx2"/>
                </a:solidFill>
                <a:latin typeface="Futura PT Demi"/>
              </a:rPr>
            </a:br>
            <a:endParaRPr lang="ru-RU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12328"/>
          </a:xfrm>
        </p:spPr>
        <p:txBody>
          <a:bodyPr>
            <a:normAutofit/>
          </a:bodyPr>
          <a:lstStyle/>
          <a:p>
            <a:pPr marL="742950" lvl="1" indent="-285750">
              <a:spcBef>
                <a:spcPct val="40000"/>
              </a:spcBef>
              <a:buSzPct val="120000"/>
              <a:buBlip>
                <a:blip r:embed="rId4"/>
              </a:buBlip>
            </a:pPr>
            <a:r>
              <a:rPr lang="ru-RU" sz="1600" b="1" dirty="0" smtClean="0">
                <a:latin typeface="Arial" charset="0"/>
              </a:rPr>
              <a:t>Можно </a:t>
            </a:r>
            <a:r>
              <a:rPr lang="ru-RU" sz="1600" b="1" dirty="0">
                <a:latin typeface="Arial" charset="0"/>
              </a:rPr>
              <a:t>прогнозировать, что активная борьба с незаконными обновлениями</a:t>
            </a:r>
            <a:r>
              <a:rPr lang="en-US" sz="1600" b="1" dirty="0">
                <a:latin typeface="Arial" charset="0"/>
              </a:rPr>
              <a:t> </a:t>
            </a:r>
            <a:r>
              <a:rPr lang="ru-RU" sz="1600" b="1" dirty="0">
                <a:latin typeface="Arial" charset="0"/>
              </a:rPr>
              <a:t>продолжится </a:t>
            </a:r>
          </a:p>
          <a:p>
            <a:pPr marL="742950" lvl="1" indent="-285750">
              <a:spcBef>
                <a:spcPct val="40000"/>
              </a:spcBef>
              <a:buSzPct val="120000"/>
              <a:buBlip>
                <a:blip r:embed="rId4"/>
              </a:buBlip>
            </a:pPr>
            <a:r>
              <a:rPr lang="ru-RU" sz="1600" b="1" dirty="0">
                <a:latin typeface="Arial" charset="0"/>
              </a:rPr>
              <a:t>Помимо снижения юридических рисков, использование лицензионного ПО – в том числе за счет профессионального сопровождения, -  повышает эффективность деятельности организации</a:t>
            </a:r>
          </a:p>
          <a:p>
            <a:pPr marL="742950" lvl="1" indent="-285750">
              <a:spcBef>
                <a:spcPct val="40000"/>
              </a:spcBef>
              <a:buSzPct val="120000"/>
              <a:buBlip>
                <a:blip r:embed="rId4"/>
              </a:buBlip>
            </a:pP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В 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условиях кризиса - не время рисковать! </a:t>
            </a:r>
          </a:p>
          <a:p>
            <a:pPr marL="742950" lvl="1" indent="-285750">
              <a:spcBef>
                <a:spcPct val="40000"/>
              </a:spcBef>
              <a:buSzPct val="120000"/>
              <a:buBlip>
                <a:blip r:embed="rId4"/>
              </a:buBlip>
            </a:pPr>
            <a:r>
              <a:rPr lang="ru-RU" sz="1600" b="1" dirty="0">
                <a:latin typeface="Arial" charset="0"/>
              </a:rPr>
              <a:t>Именно сейчас очень важно учитывать   технологические, юридические и финансовые преимущества использования лицензионного ПО. </a:t>
            </a:r>
          </a:p>
          <a:p>
            <a:pPr marL="742950" lvl="1" indent="-285750">
              <a:spcBef>
                <a:spcPct val="40000"/>
              </a:spcBef>
              <a:buSzPct val="120000"/>
              <a:buBlip>
                <a:blip r:embed="rId4"/>
              </a:buBlip>
            </a:pPr>
            <a:r>
              <a:rPr lang="ru-RU" sz="1600" b="1" dirty="0">
                <a:latin typeface="Arial" charset="0"/>
              </a:rPr>
              <a:t>Экономия на лицензионном ПО – это экономия на безопасности. Дешевле купить лицензию, чем потерять весь </a:t>
            </a:r>
            <a:r>
              <a:rPr lang="ru-RU" sz="1800" b="1" dirty="0">
                <a:solidFill>
                  <a:srgbClr val="FF0000"/>
                </a:solidFill>
                <a:latin typeface="Arial" charset="0"/>
              </a:rPr>
              <a:t>бизнес/репутацию.</a:t>
            </a:r>
            <a:r>
              <a:rPr lang="ru-RU" sz="1600" b="1" dirty="0">
                <a:latin typeface="Arial" charset="0"/>
              </a:rPr>
              <a:t> В случае выявления нарушения срочно понадобятся большие ресурсы для решения проблемы. Которых может просто не оказаться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87636"/>
              </p:ext>
            </p:extLst>
          </p:nvPr>
        </p:nvGraphicFramePr>
        <p:xfrm>
          <a:off x="3780735" y="4168819"/>
          <a:ext cx="3812026" cy="2689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5" imgW="5714286" imgH="4029637" progId="PBrush">
                  <p:embed/>
                </p:oleObj>
              </mc:Choice>
              <mc:Fallback>
                <p:oleObj name="Bitmap Image" r:id="rId5" imgW="5714286" imgH="4029637" progId="PBrush">
                  <p:embed/>
                  <p:pic>
                    <p:nvPicPr>
                      <p:cNvPr id="2537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735" y="4168819"/>
                        <a:ext cx="3812026" cy="26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81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Вы создали программу, которая </a:t>
            </a: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</a:rPr>
              <a:t>стала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популярной, в том числе и у пиратов</a:t>
            </a: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altLang="ru-RU" b="1" dirty="0">
              <a:solidFill>
                <a:srgbClr val="9900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altLang="ru-RU" b="1" dirty="0">
              <a:solidFill>
                <a:srgbClr val="9900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Как вам защитить свои права? </a:t>
            </a:r>
            <a:endParaRPr lang="ru-RU" altLang="ru-RU" sz="2000" b="1" dirty="0"/>
          </a:p>
          <a:p>
            <a:pPr marL="0" indent="0">
              <a:buNone/>
            </a:pPr>
            <a:endParaRPr lang="ru-RU" altLang="ru-RU" b="1" dirty="0">
              <a:solidFill>
                <a:srgbClr val="99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990000"/>
                </a:solidFill>
                <a:latin typeface="Times New Roman" pitchFamily="18" charset="0"/>
              </a:rPr>
              <a:t>Как вам защитить свои права? </a:t>
            </a:r>
            <a:r>
              <a:rPr lang="ru-RU" altLang="ru-RU" sz="3600" b="1" dirty="0"/>
              <a:t/>
            </a:r>
            <a:br>
              <a:rPr lang="ru-RU" altLang="ru-RU" sz="3600" b="1" dirty="0"/>
            </a:b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12328"/>
          </a:xfrm>
        </p:spPr>
        <p:txBody>
          <a:bodyPr>
            <a:normAutofit/>
          </a:bodyPr>
          <a:lstStyle/>
          <a:p>
            <a:r>
              <a:rPr lang="ru-RU" sz="4000" b="1" dirty="0"/>
              <a:t>Государство в целом</a:t>
            </a:r>
          </a:p>
          <a:p>
            <a:r>
              <a:rPr lang="ru-RU" sz="4000" b="1" dirty="0"/>
              <a:t>Полиция, прокуратура, ФСБ, суды</a:t>
            </a:r>
          </a:p>
          <a:p>
            <a:r>
              <a:rPr lang="ru-RU" sz="4000" b="1" dirty="0"/>
              <a:t>Вы сами</a:t>
            </a:r>
          </a:p>
          <a:p>
            <a:r>
              <a:rPr lang="ru-RU" sz="4000" b="1" dirty="0"/>
              <a:t>Общественные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46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/>
              <a:t>Важность защиты авторских прав давно осознана на высшем уровне нашего государства 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00450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1800" b="1" dirty="0" smtClean="0">
                <a:solidFill>
                  <a:srgbClr val="000000"/>
                </a:solidFill>
                <a:latin typeface="Times New Roman Cyr" pitchFamily="18" charset="0"/>
              </a:rPr>
              <a:t>В </a:t>
            </a:r>
            <a:r>
              <a:rPr lang="ru-RU" altLang="ru-RU" sz="1800" dirty="0">
                <a:solidFill>
                  <a:srgbClr val="990000"/>
                </a:solidFill>
              </a:rPr>
              <a:t>2001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году Президент В.В. Путин встречался с представителями  IT–индустрии. После встречи усилилась борьба с пиратством на уровне государства, и в</a:t>
            </a:r>
            <a:r>
              <a:rPr lang="ru-RU" altLang="ru-RU" sz="1800" dirty="0">
                <a:solidFill>
                  <a:srgbClr val="990000"/>
                </a:solidFill>
              </a:rPr>
              <a:t> 2003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году была принята принципиально новая редакция ст.146 УК РФ. За эти 14 лет пройден большой путь от принципиальных решений к практическим делам.</a:t>
            </a:r>
          </a:p>
          <a:p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В </a:t>
            </a:r>
            <a:r>
              <a:rPr lang="ru-RU" altLang="ru-RU" sz="1800" dirty="0">
                <a:solidFill>
                  <a:srgbClr val="990000"/>
                </a:solidFill>
              </a:rPr>
              <a:t>2001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году Президент В.В. Путин встречался с представителями  IT–индустрии. После встречи усилилась борьба с пиратством на уровне государства, и в</a:t>
            </a:r>
            <a:r>
              <a:rPr lang="ru-RU" altLang="ru-RU" sz="1800" dirty="0">
                <a:solidFill>
                  <a:srgbClr val="990000"/>
                </a:solidFill>
              </a:rPr>
              <a:t> 2003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году была принята принципиально новая редакция ст.146 УК РФ. За эти 14 лет пройден большой путь от принципиальных решений к практическим делам.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ru-RU" altLang="ru-RU" sz="2000" dirty="0">
                <a:solidFill>
                  <a:srgbClr val="990000"/>
                </a:solidFill>
              </a:rPr>
              <a:t>В 2012-2017 годах: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ru-RU" altLang="ru-RU" sz="1800" b="1" dirty="0">
                <a:solidFill>
                  <a:srgbClr val="3333CC"/>
                </a:solidFill>
                <a:latin typeface="Times New Roman Cyr" pitchFamily="18" charset="0"/>
              </a:rPr>
              <a:t>2.07.2013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года подписан Федеральный закон № 187-ФЗ «О внесении изменений в законодательные акты Российской Федерации по вопросам защиты интеллектуальных прав в информационно-телекоммуникационных сетях»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en-US" altLang="ru-RU" sz="1800" b="1" dirty="0">
                <a:solidFill>
                  <a:srgbClr val="3333CC"/>
                </a:solidFill>
                <a:latin typeface="Times New Roman Cyr" pitchFamily="18" charset="0"/>
              </a:rPr>
              <a:t>1.</a:t>
            </a:r>
            <a:r>
              <a:rPr lang="ru-RU" altLang="ru-RU" sz="1800" b="1" dirty="0">
                <a:solidFill>
                  <a:srgbClr val="3333CC"/>
                </a:solidFill>
                <a:latin typeface="Times New Roman Cyr" pitchFamily="18" charset="0"/>
              </a:rPr>
              <a:t>1</a:t>
            </a:r>
            <a:r>
              <a:rPr lang="en-US" altLang="ru-RU" sz="1800" b="1" dirty="0">
                <a:solidFill>
                  <a:srgbClr val="3333CC"/>
                </a:solidFill>
                <a:latin typeface="Times New Roman Cyr" pitchFamily="18" charset="0"/>
              </a:rPr>
              <a:t>0.2014</a:t>
            </a:r>
            <a:r>
              <a:rPr lang="en-US" altLang="ru-RU" sz="1800" b="1" dirty="0">
                <a:solidFill>
                  <a:srgbClr val="000000"/>
                </a:solidFill>
                <a:latin typeface="Times New Roman Cyr" pitchFamily="18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года подписан Федеральный закон  </a:t>
            </a:r>
            <a:r>
              <a:rPr lang="en-US" altLang="ru-RU" sz="1800" b="1" dirty="0">
                <a:solidFill>
                  <a:srgbClr val="000000"/>
                </a:solidFill>
                <a:latin typeface="Times New Roman Cyr" pitchFamily="18" charset="0"/>
              </a:rPr>
              <a:t>N 35-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ФЗ, вносящий поправки в Гражданский кодекс России (в 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 Cyr" pitchFamily="18" charset="0"/>
              </a:rPr>
              <a:t>т.ч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. и в </a:t>
            </a:r>
            <a:r>
              <a:rPr lang="en-US" altLang="ru-RU" sz="1800" b="1" dirty="0">
                <a:solidFill>
                  <a:srgbClr val="000000"/>
                </a:solidFill>
                <a:latin typeface="Times New Roman Cyr" pitchFamily="18" charset="0"/>
              </a:rPr>
              <a:t>IV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 часть ГК), определивший границы ответственности информационных посредников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ru-RU" altLang="ru-RU" sz="1800" b="1" dirty="0">
                <a:solidFill>
                  <a:srgbClr val="3333CC"/>
                </a:solidFill>
                <a:latin typeface="Times New Roman Cyr" pitchFamily="18" charset="0"/>
              </a:rPr>
              <a:t>1.05.2015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года вступил в силу  Федеральный закон № 364-ФЗ «О внесении изменений в Федеральный закон "Об информации, информационных технологиях и о защите информации" и Гражданский процессуальный кодекс Российской Федерации», </a:t>
            </a:r>
            <a:r>
              <a:rPr lang="ru-RU" altLang="ru-RU" sz="1800" b="1" dirty="0">
                <a:latin typeface="Times New Roman Cyr" pitchFamily="18" charset="0"/>
              </a:rPr>
              <a:t>расширяющий защиту ин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теллектуальных прав в информационно-телекоммуникационных сетях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ru-RU" altLang="ru-RU" sz="1800" b="1" dirty="0">
                <a:solidFill>
                  <a:srgbClr val="3333CC"/>
                </a:solidFill>
                <a:latin typeface="Times New Roman Cyr" pitchFamily="18" charset="0"/>
              </a:rPr>
              <a:t>1.10.2017 </a:t>
            </a:r>
            <a:r>
              <a:rPr lang="ru-RU" altLang="ru-RU" sz="1800" b="1" dirty="0">
                <a:solidFill>
                  <a:srgbClr val="000000"/>
                </a:solidFill>
                <a:latin typeface="Times New Roman Cyr" pitchFamily="18" charset="0"/>
              </a:rPr>
              <a:t>года вступил в силу  Федеральный закон № 1564-ФЗ «</a:t>
            </a:r>
            <a:r>
              <a:rPr lang="ru-RU" sz="1800" b="1" dirty="0">
                <a:solidFill>
                  <a:srgbClr val="000000"/>
                </a:solidFill>
                <a:latin typeface="Times New Roman Cyr" pitchFamily="18" charset="0"/>
              </a:rPr>
              <a:t>О внесении изменений в Федеральный закон «Об информации, информационных технологиях и о защите информации», позволяющий решить и проблему «зеркал»</a:t>
            </a:r>
            <a:endParaRPr lang="ru-RU" altLang="ru-RU" sz="1800" b="1" dirty="0">
              <a:solidFill>
                <a:srgbClr val="000000"/>
              </a:solidFill>
              <a:latin typeface="Times New Roman Cyr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Font typeface="Symbol" pitchFamily="18" charset="2"/>
              <a:buNone/>
            </a:pPr>
            <a:r>
              <a:rPr lang="ru-RU" altLang="ru-RU" sz="2000" dirty="0">
                <a:solidFill>
                  <a:srgbClr val="990000"/>
                </a:solidFill>
              </a:rPr>
              <a:t>    Работа постоянно продолжается, но приоритеты могут меняться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82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752" y="228600"/>
            <a:ext cx="6905383" cy="233371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</a:t>
            </a:r>
            <a:r>
              <a:rPr lang="ru-RU" sz="28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Прайм</a:t>
            </a:r>
            <a:r>
              <a:rPr lang="ru-RU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Регион» </a:t>
            </a:r>
            <a:br>
              <a:rPr lang="ru-RU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1С-Дистрибьютор  по Свердловской и Курганской области</a:t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20-ти летний опыт работы.</a:t>
            </a:r>
            <a:b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 в автоматизации бизнеса</a:t>
            </a:r>
            <a: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279"/>
            <a:ext cx="2883553" cy="3895697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3554" y="2770279"/>
            <a:ext cx="4413358" cy="389569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Helvetica" panose="00000500000000000000" pitchFamily="50" charset="0"/>
                <a:ea typeface="Helvetica" panose="00000500000000000000" pitchFamily="50" charset="0"/>
                <a:cs typeface="Cavea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  <a:latin typeface="Helvetica" panose="00000500000000000000" pitchFamily="50" charset="0"/>
              <a:ea typeface="Helvetica" panose="00000500000000000000" pitchFamily="50" charset="0"/>
              <a:cs typeface="Cavea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/>
              </a:solidFill>
              <a:latin typeface="Helvetica" panose="00000500000000000000" pitchFamily="50" charset="0"/>
              <a:ea typeface="Helvetica" panose="00000500000000000000" pitchFamily="50" charset="0"/>
              <a:cs typeface="Cavea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лет опыта </a:t>
            </a:r>
            <a:r>
              <a:rPr lang="ru-RU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работы в  ИТ- компаниях</a:t>
            </a:r>
            <a:r>
              <a:rPr lang="ru-RU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лет </a:t>
            </a:r>
            <a:r>
              <a:rPr lang="ru-RU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преподавания в ЦСО,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аттестованный </a:t>
            </a:r>
            <a:r>
              <a:rPr lang="ru-RU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специалист-консультант </a:t>
            </a:r>
            <a:r>
              <a:rPr lang="ru-RU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1С.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59668"/>
            <a:ext cx="3394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Ольга Стрюкова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ведущая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вебинара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5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/>
              <a:t>Президент России указал производство программного обеспечения первым в перечне направлений </a:t>
            </a:r>
            <a:r>
              <a:rPr lang="ru-RU" altLang="ru-RU" sz="2400" b="1" dirty="0" err="1"/>
              <a:t>импортозамещения</a:t>
            </a:r>
            <a:r>
              <a:rPr lang="ru-RU" altLang="ru-RU" sz="2400" b="1" dirty="0"/>
              <a:t> </a:t>
            </a:r>
            <a:endParaRPr lang="ru-RU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ru-RU" altLang="ru-RU" sz="1800" dirty="0"/>
              <a:t>В выступлении на пленарном заседании Петербургского международного экономического форума  23 мая 2014 г Президент России В. В. Путин отметил: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ru-RU" altLang="ru-RU" sz="1800" dirty="0"/>
              <a:t>…будем проводить активную политику </a:t>
            </a:r>
            <a:r>
              <a:rPr lang="ru-RU" altLang="ru-RU" sz="1800" dirty="0" err="1"/>
              <a:t>импортозамещения</a:t>
            </a:r>
            <a:r>
              <a:rPr lang="ru-RU" altLang="ru-RU" sz="1800" dirty="0"/>
              <a:t> в соответствии с нормами ВТО и нашими обязательствами перед партнёрами по … </a:t>
            </a:r>
            <a:r>
              <a:rPr lang="ru-RU" altLang="ru-RU" sz="1800" dirty="0" err="1"/>
              <a:t>ЕвразЭС</a:t>
            </a:r>
            <a:r>
              <a:rPr lang="ru-RU" altLang="ru-RU" sz="1800" dirty="0"/>
              <a:t>. Но заниматься поддержкой </a:t>
            </a:r>
            <a:r>
              <a:rPr lang="ru-RU" altLang="ru-RU" sz="1800" dirty="0" err="1"/>
              <a:t>импортозамещения</a:t>
            </a:r>
            <a:r>
              <a:rPr lang="ru-RU" altLang="ru-RU" sz="1800" dirty="0"/>
              <a:t> будем, разумеется, только там, где это перспективно, где мы можем и должны быть конкурентоспособными 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ru-RU" altLang="ru-RU" sz="1800" dirty="0"/>
              <a:t>…мы сможем – … не нарушая норм международной торговли, не вводя каких-либо ограничений и барьеров, – существенно сократить импорт по многим позициям, вернуть собственный рынок национальным производителям. Это в том числе </a:t>
            </a:r>
            <a:r>
              <a:rPr lang="ru-RU" altLang="ru-RU" sz="1800" dirty="0">
                <a:solidFill>
                  <a:srgbClr val="0000CC"/>
                </a:solidFill>
              </a:rPr>
              <a:t>производство программного обеспечения</a:t>
            </a:r>
            <a:r>
              <a:rPr lang="ru-RU" altLang="ru-RU" sz="1800" dirty="0"/>
              <a:t>, радиоэлектронного оборудования, энергетического оборудования, это текстильная промышленность и это, конечно, рынок продовольствия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ru-RU" altLang="ru-RU" sz="1800" dirty="0"/>
              <a:t>…будет разработан целый пакет мер по поддержке отечественных предприятий, способных производить такую конкурентную продукцию, в том числе будет создан специальный фонд развития отечественной промышленности…</a:t>
            </a:r>
          </a:p>
          <a:p>
            <a:pPr lvl="8"/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3655" y="612845"/>
            <a:ext cx="69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Picture 6" descr="presid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26" y="4675188"/>
            <a:ext cx="11675164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34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Консолидированные усилия государства, общества и правообладателей, активная правоприменительная и профилактическая работа с 2001 по 2011 годы привели к снижению уровня компьютерного пиратства в нашей стране</a:t>
            </a:r>
            <a:br>
              <a:rPr lang="ru-RU" sz="2000" b="1" dirty="0"/>
            </a:br>
            <a:endParaRPr lang="ru-RU" sz="20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 Cyr" pitchFamily="18" charset="0"/>
              </a:rPr>
              <a:t>Россия </a:t>
            </a:r>
            <a:r>
              <a:rPr lang="ru-RU" sz="1600" dirty="0">
                <a:solidFill>
                  <a:srgbClr val="000000"/>
                </a:solidFill>
                <a:latin typeface="Times New Roman Cyr" pitchFamily="18" charset="0"/>
              </a:rPr>
              <a:t>была мировым </a:t>
            </a:r>
            <a:r>
              <a:rPr lang="ru-RU" sz="1600" dirty="0">
                <a:solidFill>
                  <a:srgbClr val="C00000"/>
                </a:solidFill>
                <a:latin typeface="Times New Roman Cyr" pitchFamily="18" charset="0"/>
              </a:rPr>
              <a:t>лидером</a:t>
            </a:r>
            <a:r>
              <a:rPr lang="ru-RU" sz="1600" dirty="0">
                <a:solidFill>
                  <a:srgbClr val="000000"/>
                </a:solidFill>
                <a:latin typeface="Times New Roman Cyr" pitchFamily="18" charset="0"/>
              </a:rPr>
              <a:t> по темпам снижения уровня компьютерного пиратства, что свидетельствует об эффективности предпринятых в эти годы мер</a:t>
            </a:r>
          </a:p>
          <a:p>
            <a:endParaRPr lang="ru-RU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Был </a:t>
            </a:r>
            <a:r>
              <a:rPr lang="ru-RU" sz="1800" i="1" dirty="0">
                <a:solidFill>
                  <a:srgbClr val="C00000"/>
                </a:solidFill>
                <a:latin typeface="Times New Roman" pitchFamily="18" charset="0"/>
              </a:rPr>
              <a:t>накоплен огромный опыт 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в противодействии компьютерному пиратству, </a:t>
            </a:r>
            <a:r>
              <a:rPr lang="ru-RU" sz="1800" i="1" dirty="0">
                <a:solidFill>
                  <a:srgbClr val="C00000"/>
                </a:solidFill>
                <a:latin typeface="Times New Roman" pitchFamily="18" charset="0"/>
              </a:rPr>
              <a:t>выстроена вся структура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: грамотные оперативники, следователи судьи,  профессиональные эксперты, поверенные, схемы легализации и программы амнистий для пользователей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По данным исследования компании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</a:rPr>
              <a:t>IDC, 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в 2001 году уровень компьютерного пиратства в России составлял </a:t>
            </a:r>
            <a:r>
              <a:rPr lang="ru-RU" sz="1800" i="1" dirty="0">
                <a:solidFill>
                  <a:srgbClr val="3333CC"/>
                </a:solidFill>
                <a:latin typeface="Times New Roman" pitchFamily="18" charset="0"/>
              </a:rPr>
              <a:t>87%,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 в 2009 году - </a:t>
            </a:r>
            <a:r>
              <a:rPr lang="ru-RU" sz="1800" i="1" dirty="0">
                <a:solidFill>
                  <a:srgbClr val="3333CC"/>
                </a:solidFill>
                <a:latin typeface="Times New Roman" pitchFamily="18" charset="0"/>
              </a:rPr>
              <a:t>67% 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</a:rPr>
              <a:t>(хотя в мире вырос на 2%), а в 2013 году –</a:t>
            </a: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800" i="1" dirty="0">
                <a:solidFill>
                  <a:srgbClr val="3333CC"/>
                </a:solidFill>
                <a:latin typeface="Times New Roman" pitchFamily="18" charset="0"/>
              </a:rPr>
              <a:t>62%  </a:t>
            </a: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</a:rPr>
              <a:t>(среднее по Центральной и Восточной Европе по 2013 году – 61</a:t>
            </a:r>
            <a:r>
              <a:rPr lang="en-US" altLang="ru-RU" sz="1800" i="1" dirty="0">
                <a:solidFill>
                  <a:srgbClr val="000000"/>
                </a:solidFill>
                <a:latin typeface="Times New Roman" pitchFamily="18" charset="0"/>
              </a:rPr>
              <a:t>%)</a:t>
            </a:r>
            <a:endParaRPr lang="ru-RU" altLang="ru-RU" sz="1800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 Cyr" pitchFamily="18" charset="0"/>
              </a:rPr>
              <a:t>Но на графике видно, что наибольшее снижение пришлось на 2004-2008 годы, после чего темп снижения упал. Затем </a:t>
            </a:r>
            <a:r>
              <a:rPr lang="ru-RU" altLang="ru-RU" sz="2000" dirty="0">
                <a:solidFill>
                  <a:srgbClr val="000000"/>
                </a:solidFill>
                <a:latin typeface="Times New Roman Cyr" pitchFamily="18" charset="0"/>
              </a:rPr>
              <a:t>наметился откат: по результатам исследования </a:t>
            </a:r>
            <a:r>
              <a:rPr lang="en-US" altLang="ru-RU" sz="2000" dirty="0">
                <a:solidFill>
                  <a:srgbClr val="000000"/>
                </a:solidFill>
                <a:latin typeface="Times New Roman Cyr" pitchFamily="18" charset="0"/>
              </a:rPr>
              <a:t>IDC </a:t>
            </a:r>
            <a:r>
              <a:rPr lang="ru-RU" altLang="ru-RU" sz="2000" dirty="0">
                <a:solidFill>
                  <a:srgbClr val="000000"/>
                </a:solidFill>
                <a:latin typeface="Times New Roman Cyr" pitchFamily="18" charset="0"/>
              </a:rPr>
              <a:t>за 2015 год в России уровень составил 64%, что на 2 </a:t>
            </a:r>
            <a:r>
              <a:rPr lang="ru-RU" altLang="ru-RU" sz="2000" dirty="0" err="1">
                <a:solidFill>
                  <a:srgbClr val="000000"/>
                </a:solidFill>
                <a:latin typeface="Times New Roman Cyr" pitchFamily="18" charset="0"/>
              </a:rPr>
              <a:t>п.п</a:t>
            </a:r>
            <a:r>
              <a:rPr lang="ru-RU" altLang="ru-RU" sz="2000" dirty="0">
                <a:solidFill>
                  <a:srgbClr val="000000"/>
                </a:solidFill>
                <a:latin typeface="Times New Roman Cyr" pitchFamily="18" charset="0"/>
              </a:rPr>
              <a:t>. </a:t>
            </a:r>
            <a:r>
              <a:rPr lang="ru-RU" altLang="ru-RU" sz="2000" dirty="0">
                <a:solidFill>
                  <a:srgbClr val="C00000"/>
                </a:solidFill>
                <a:latin typeface="Times New Roman Cyr" pitchFamily="18" charset="0"/>
              </a:rPr>
              <a:t>выше</a:t>
            </a:r>
            <a:r>
              <a:rPr lang="ru-RU" altLang="ru-RU" sz="2000" dirty="0">
                <a:solidFill>
                  <a:srgbClr val="000000"/>
                </a:solidFill>
                <a:latin typeface="Times New Roman Cyr" pitchFamily="18" charset="0"/>
              </a:rPr>
              <a:t> уровня 2013 года</a:t>
            </a:r>
          </a:p>
          <a:p>
            <a:endParaRPr lang="ru-RU" b="1" dirty="0"/>
          </a:p>
          <a:p>
            <a:r>
              <a:rPr lang="ru-RU" b="1" i="1" dirty="0">
                <a:solidFill>
                  <a:srgbClr val="C00000"/>
                </a:solidFill>
                <a:latin typeface="Times New Roman Cyr" pitchFamily="18" charset="0"/>
              </a:rPr>
              <a:t>Налицо явный рост </a:t>
            </a:r>
            <a:r>
              <a:rPr lang="ru-RU" b="1" i="1" dirty="0" smtClean="0">
                <a:solidFill>
                  <a:srgbClr val="C00000"/>
                </a:solidFill>
                <a:latin typeface="Times New Roman Cyr" pitchFamily="18" charset="0"/>
              </a:rPr>
              <a:t>уровня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 Cyr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 Cyr" pitchFamily="18" charset="0"/>
              </a:rPr>
              <a:t>некоторых типов пиратства, </a:t>
            </a:r>
            <a:endParaRPr lang="ru-RU" b="1" i="1" dirty="0" smtClean="0">
              <a:solidFill>
                <a:srgbClr val="C00000"/>
              </a:solidFill>
              <a:latin typeface="Times New Roman Cyr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 Cyr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 Cyr" pitchFamily="18" charset="0"/>
              </a:rPr>
              <a:t>том числе </a:t>
            </a:r>
            <a:r>
              <a:rPr lang="en-US" b="1" i="1" dirty="0">
                <a:solidFill>
                  <a:srgbClr val="C00000"/>
                </a:solidFill>
                <a:latin typeface="Times New Roman Cyr" pitchFamily="18" charset="0"/>
              </a:rPr>
              <a:t>on-line</a:t>
            </a:r>
            <a:r>
              <a:rPr lang="ru-RU" b="1" i="1" dirty="0">
                <a:solidFill>
                  <a:srgbClr val="C00000"/>
                </a:solidFill>
                <a:latin typeface="Times New Roman Cyr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331" y="1443841"/>
            <a:ext cx="1000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altLang="ru-RU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altLang="ru-RU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altLang="ru-RU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06218"/>
              </p:ext>
            </p:extLst>
          </p:nvPr>
        </p:nvGraphicFramePr>
        <p:xfrm>
          <a:off x="7669419" y="4336633"/>
          <a:ext cx="4032250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4" imgW="8210672" imgH="4962512" progId="Excel.Sheet.8">
                  <p:embed/>
                </p:oleObj>
              </mc:Choice>
              <mc:Fallback>
                <p:oleObj name="Диаграмма" r:id="rId4" imgW="8210672" imgH="4962512" progId="Excel.Sheet.8">
                  <p:embed/>
                  <p:pic>
                    <p:nvPicPr>
                      <p:cNvPr id="2533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419" y="4336633"/>
                        <a:ext cx="4032250" cy="243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99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Как можно зарабатывать на пиратстве, не нарушая </a:t>
            </a:r>
            <a:r>
              <a:rPr lang="ru-RU" sz="3200" b="1" dirty="0" smtClean="0"/>
              <a:t>закон?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1232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b="1" dirty="0"/>
              <a:t>Стать юристом, который специализируется на таких делах</a:t>
            </a:r>
          </a:p>
          <a:p>
            <a:pPr>
              <a:lnSpc>
                <a:spcPct val="70000"/>
              </a:lnSpc>
            </a:pPr>
            <a:r>
              <a:rPr lang="ru-RU" sz="3600" b="1" dirty="0"/>
              <a:t>Работать в силовых структурах, которые расследуют </a:t>
            </a:r>
            <a:r>
              <a:rPr lang="ru-RU" sz="3600" b="1" dirty="0" err="1"/>
              <a:t>киберпреступления</a:t>
            </a:r>
            <a:r>
              <a:rPr lang="ru-RU" sz="3600" b="1" dirty="0"/>
              <a:t> </a:t>
            </a:r>
          </a:p>
          <a:p>
            <a:pPr>
              <a:lnSpc>
                <a:spcPct val="70000"/>
              </a:lnSpc>
            </a:pPr>
            <a:r>
              <a:rPr lang="ru-RU" sz="3600" b="1" dirty="0"/>
              <a:t>Помогать правосудию в качестве эксперта </a:t>
            </a:r>
          </a:p>
          <a:p>
            <a:pPr>
              <a:lnSpc>
                <a:spcPct val="70000"/>
              </a:lnSpc>
            </a:pPr>
            <a:r>
              <a:rPr lang="ru-RU" sz="3600" b="1" dirty="0"/>
              <a:t>Разрабатывать системы защиты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9390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Как можно зарабатывать на пиратстве, не нарушая </a:t>
            </a:r>
            <a:r>
              <a:rPr lang="ru-RU" sz="3200" b="1" dirty="0" smtClean="0"/>
              <a:t>закон?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1232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b="1" dirty="0"/>
              <a:t>Стать юристом, который специализируется на таких делах</a:t>
            </a:r>
          </a:p>
          <a:p>
            <a:pPr>
              <a:lnSpc>
                <a:spcPct val="70000"/>
              </a:lnSpc>
            </a:pPr>
            <a:r>
              <a:rPr lang="ru-RU" sz="3600" b="1" dirty="0"/>
              <a:t>Работать в силовых структурах, которые расследуют </a:t>
            </a:r>
            <a:r>
              <a:rPr lang="ru-RU" sz="3600" b="1" dirty="0" err="1"/>
              <a:t>киберпреступления</a:t>
            </a:r>
            <a:r>
              <a:rPr lang="ru-RU" sz="3600" b="1" dirty="0"/>
              <a:t> </a:t>
            </a:r>
          </a:p>
          <a:p>
            <a:pPr>
              <a:lnSpc>
                <a:spcPct val="70000"/>
              </a:lnSpc>
            </a:pPr>
            <a:r>
              <a:rPr lang="ru-RU" sz="3600" b="1" dirty="0"/>
              <a:t>Помогать правосудию в качестве эксперта </a:t>
            </a:r>
          </a:p>
          <a:p>
            <a:pPr>
              <a:lnSpc>
                <a:spcPct val="70000"/>
              </a:lnSpc>
            </a:pPr>
            <a:r>
              <a:rPr lang="ru-RU" sz="3600" b="1" dirty="0"/>
              <a:t>Разрабатывать системы защиты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7870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4767" cy="7404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Ну и про немножко – </a:t>
            </a:r>
            <a:r>
              <a:rPr lang="ru-RU" sz="3200" b="1" dirty="0" err="1"/>
              <a:t>профсловарь</a:t>
            </a:r>
            <a:r>
              <a:rPr lang="ru-RU" sz="3200" b="1" dirty="0"/>
              <a:t> борца с пиратством</a:t>
            </a:r>
            <a:endParaRPr lang="ru-RU" sz="32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1232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/>
              <a:t>ИС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/>
              <a:t>УД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 err="1"/>
              <a:t>Вредонос</a:t>
            </a:r>
            <a:endParaRPr lang="ru-RU" sz="3600" dirty="0"/>
          </a:p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/>
              <a:t>ОРД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/>
              <a:t>РИД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/>
              <a:t>ТЗ</a:t>
            </a:r>
          </a:p>
          <a:p>
            <a:pPr marL="609600" indent="-6096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3600" dirty="0"/>
              <a:t>СИП</a:t>
            </a:r>
          </a:p>
          <a:p>
            <a:endParaRPr lang="ru-RU" sz="3600" b="1" dirty="0"/>
          </a:p>
        </p:txBody>
      </p:sp>
      <p:pic>
        <p:nvPicPr>
          <p:cNvPr id="4" name="Picture 8" descr="651b13694ad3e17d468db6ac7c0ea3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5583" y="1542071"/>
            <a:ext cx="5651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18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53298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Желаем защиты </a:t>
            </a:r>
            <a:r>
              <a:rPr lang="ru-RU" dirty="0">
                <a:solidFill>
                  <a:schemeClr val="accent2"/>
                </a:solidFill>
              </a:rPr>
              <a:t>вашей собственной ИС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9207"/>
            <a:ext cx="10515600" cy="316775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Спасибо за внимание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03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752" y="228600"/>
            <a:ext cx="6905383" cy="2333711"/>
          </a:xfrm>
        </p:spPr>
        <p:txBody>
          <a:bodyPr>
            <a:normAutofit/>
          </a:bodyPr>
          <a:lstStyle/>
          <a:p>
            <a:r>
              <a:rPr lang="ru-RU" altLang="ru-RU" sz="4000" b="1" dirty="0"/>
              <a:t>Для чего вам вообще знать про все это?</a:t>
            </a:r>
            <a:br>
              <a:rPr lang="ru-RU" altLang="ru-RU" sz="4000" b="1" dirty="0"/>
            </a:br>
            <a:endParaRPr lang="ru-RU"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318" y="2770279"/>
            <a:ext cx="5746173" cy="40877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ru-RU" altLang="ru-RU" sz="2600" dirty="0"/>
              <a:t>Чтобы сами случайно не нарушили авторских права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ru-RU" altLang="ru-RU" sz="2600" dirty="0"/>
              <a:t> Чтобы знали, как можно защищать свои авторские права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ru-RU" altLang="ru-RU" sz="2600" dirty="0"/>
              <a:t> Чтобы не оказаться крайним, если у клиента или работодателя окажется пиратский 1С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ru-RU" altLang="ru-RU" sz="2600" dirty="0"/>
              <a:t> Узнали бы, как можно зарабатывать на пиратстве.  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917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26287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dirty="0" smtClean="0"/>
              <a:t>Презентация предоставлена заместителем </a:t>
            </a:r>
            <a:r>
              <a:rPr lang="ru-RU" altLang="ru-RU" sz="3100" dirty="0"/>
              <a:t>директора НП ППП, координатор по вопросам защиты ИС 1С Анна Лавринова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825625"/>
            <a:ext cx="11062252" cy="435133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/>
              <a:t>….а вот знание &lt;закона</a:t>
            </a:r>
            <a:r>
              <a:rPr lang="en-US" altLang="ru-RU" sz="1800" b="1" dirty="0"/>
              <a:t>&gt;</a:t>
            </a:r>
            <a:r>
              <a:rPr lang="ru-RU" altLang="ru-RU" sz="1800" b="1" dirty="0"/>
              <a:t> иногда освобождает </a:t>
            </a:r>
            <a:r>
              <a:rPr lang="en-US" altLang="ru-RU" sz="1800" b="1" dirty="0"/>
              <a:t>&lt;</a:t>
            </a:r>
            <a:r>
              <a:rPr lang="ru-RU" altLang="ru-RU" sz="1800" b="1" dirty="0"/>
              <a:t> от ответственности</a:t>
            </a:r>
            <a:r>
              <a:rPr lang="en-US" altLang="ru-RU" sz="1800" b="1" dirty="0"/>
              <a:t>&gt;</a:t>
            </a:r>
            <a:endParaRPr lang="ru-RU" altLang="ru-RU" sz="1800" b="1" dirty="0"/>
          </a:p>
          <a:p>
            <a:pPr algn="ctr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ru-RU" altLang="ru-RU" sz="1800" b="1" dirty="0">
                <a:solidFill>
                  <a:srgbClr val="990000"/>
                </a:solidFill>
                <a:latin typeface="Times New Roman" pitchFamily="18" charset="0"/>
              </a:rPr>
              <a:t>Статья 146 УК РФ.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  Нарушение авторских и смежных прав</a:t>
            </a:r>
            <a:endParaRPr lang="ru-RU" altLang="ru-RU" sz="18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99"/>
              </a:buClr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2. Незаконное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</a:rPr>
              <a:t>_______________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 объектов авторского права или смежных прав… совершенные в крупном размере, -</a:t>
            </a:r>
          </a:p>
          <a:p>
            <a:pPr>
              <a:spcBef>
                <a:spcPts val="120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наказываются штрафом …, либо обязательными работами …, либо исправительными работами …, либо принудительными работами на срок до двух лет,  либо ____ ______на тот же срок.</a:t>
            </a:r>
          </a:p>
          <a:p>
            <a:pPr>
              <a:spcBef>
                <a:spcPts val="1200"/>
              </a:spcBef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3. Деяния, предусмотренные частью второй настоящей статьи, если они совершены: б) группой лиц по предварительному сговору или организованной группой; в) в особо крупном размере; г) лицом с использованием своего служебного положения, -</a:t>
            </a:r>
          </a:p>
          <a:p>
            <a:pPr algn="just">
              <a:spcBef>
                <a:spcPts val="600"/>
              </a:spcBef>
              <a:buClr>
                <a:srgbClr val="000099"/>
              </a:buClr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наказываются принудительными работами… либо лишением свободы на срок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</a:rPr>
              <a:t>__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</a:rPr>
              <a:t>__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</a:rPr>
              <a:t>__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 ….</a:t>
            </a:r>
          </a:p>
          <a:p>
            <a:pPr>
              <a:spcBef>
                <a:spcPts val="120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Примечание. Деяния, предусмотренные настоящей статьей, признаются совершенными в крупном размере, если стоимость экземпляров произведений или фонограмм либо стоимость прав на использование объектов авторского права и смежных прав превышают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</a:rPr>
              <a:t>___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</a:rPr>
              <a:t>______ _____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, а в особо крупном размере - один миллион рублей. (в ред. Федеральных законов от 08.12.2003 N 162-ФЗ, от 07.12.2011 N 420-ФЗ).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5637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01349" cy="815282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rgbClr val="000099"/>
                </a:solidFill>
                <a:latin typeface="Arial Black" pitchFamily="34" charset="0"/>
              </a:rPr>
              <a:t>Уголовная ответственность за нарушение авторских прав</a:t>
            </a:r>
            <a:r>
              <a:rPr lang="ru-RU" altLang="ru-RU" sz="3200" dirty="0">
                <a:solidFill>
                  <a:srgbClr val="3333CC"/>
                </a:solidFill>
                <a:latin typeface="Arial Black" pitchFamily="34" charset="0"/>
              </a:rPr>
              <a:t> </a:t>
            </a:r>
            <a:r>
              <a:rPr lang="en-US" altLang="ru-RU" sz="3200" dirty="0">
                <a:solidFill>
                  <a:srgbClr val="3333CC"/>
                </a:solidFill>
                <a:latin typeface="Arial Black" pitchFamily="34" charset="0"/>
              </a:rPr>
              <a:t/>
            </a:r>
            <a:br>
              <a:rPr lang="en-US" altLang="ru-RU" sz="3200" dirty="0">
                <a:solidFill>
                  <a:srgbClr val="3333CC"/>
                </a:solidFill>
                <a:latin typeface="Arial Black" pitchFamily="34" charset="0"/>
              </a:rPr>
            </a:br>
            <a:endParaRPr lang="ru-RU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861" y="1497496"/>
            <a:ext cx="10677939" cy="5360503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1200"/>
              </a:spcAft>
              <a:buNone/>
              <a:defRPr/>
            </a:pPr>
            <a:r>
              <a:rPr lang="ru-RU" altLang="ru-RU" sz="7400" b="1" dirty="0">
                <a:solidFill>
                  <a:srgbClr val="990000"/>
                </a:solidFill>
              </a:rPr>
              <a:t>Статья 146 УК РФ.</a:t>
            </a:r>
            <a:r>
              <a:rPr lang="ru-RU" altLang="ru-RU" sz="7400" b="1" dirty="0">
                <a:solidFill>
                  <a:srgbClr val="000000"/>
                </a:solidFill>
              </a:rPr>
              <a:t>  Нарушение авторских и смежных прав</a:t>
            </a:r>
            <a:endParaRPr lang="ru-RU" altLang="ru-RU" sz="7400" b="1" dirty="0">
              <a:solidFill>
                <a:srgbClr val="3333CC"/>
              </a:solidFill>
            </a:endParaRPr>
          </a:p>
          <a:p>
            <a:pPr algn="just"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2. Незаконное использование объектов авторского права или смежных прав, </a:t>
            </a:r>
            <a:r>
              <a:rPr lang="ru-RU" altLang="ru-RU" sz="7400" b="1" dirty="0">
                <a:solidFill>
                  <a:srgbClr val="C00000"/>
                </a:solidFill>
              </a:rPr>
              <a:t>а равно </a:t>
            </a:r>
            <a:r>
              <a:rPr lang="ru-RU" altLang="ru-RU" sz="7400" b="1" dirty="0">
                <a:solidFill>
                  <a:srgbClr val="000000"/>
                </a:solidFill>
              </a:rPr>
              <a:t>приобретение, хранение, перевозка контрафактных экземпляров произведений или фонограмм в целях сбыта, совершенные в крупном размере, -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наказываются штрафом …, либо обязательными работами …, либо исправительными работами …, либо принудительными работами на срок </a:t>
            </a:r>
            <a:r>
              <a:rPr lang="ru-RU" altLang="ru-RU" sz="7400" b="1" dirty="0">
                <a:solidFill>
                  <a:srgbClr val="C00000"/>
                </a:solidFill>
              </a:rPr>
              <a:t>до двух лет, либо лишением свободы на тот же срок.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3. Деяния, предусмотренные частью второй настоящей статьи, если они совершены: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б) группой лиц по предварительному сговору или организованной группой;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в) в особо крупном размере;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г) лицом с использованием своего служебного положения, -</a:t>
            </a:r>
          </a:p>
          <a:p>
            <a:pPr algn="just">
              <a:spcBef>
                <a:spcPts val="60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наказываются принудительными работами … либо </a:t>
            </a:r>
            <a:r>
              <a:rPr lang="ru-RU" altLang="ru-RU" sz="7400" b="1" dirty="0">
                <a:solidFill>
                  <a:srgbClr val="C00000"/>
                </a:solidFill>
              </a:rPr>
              <a:t>лишением свободы на срок до шести лет </a:t>
            </a:r>
            <a:r>
              <a:rPr lang="ru-RU" altLang="ru-RU" sz="7400" b="1" dirty="0">
                <a:solidFill>
                  <a:srgbClr val="000000"/>
                </a:solidFill>
              </a:rPr>
              <a:t>со штрафом в размере до пятисот тысяч рублей или в размере заработной платы или иного дохода осужденного за период до трех лет или без такового.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ru-RU" altLang="ru-RU" sz="7400" b="1" dirty="0">
                <a:solidFill>
                  <a:srgbClr val="000000"/>
                </a:solidFill>
              </a:rPr>
              <a:t>Примечание. Деяния, предусмотренные настоящей статьей, признаются совершенными в крупном размере, если стоимость экземпляров произведений или фонограмм либо стоимость прав на использование объектов авторского права и смежных прав превышают </a:t>
            </a:r>
            <a:r>
              <a:rPr lang="ru-RU" altLang="ru-RU" sz="7400" b="1" dirty="0">
                <a:solidFill>
                  <a:srgbClr val="FF0000"/>
                </a:solidFill>
              </a:rPr>
              <a:t>сто тысяч рублей</a:t>
            </a:r>
            <a:r>
              <a:rPr lang="ru-RU" altLang="ru-RU" sz="7400" b="1" dirty="0">
                <a:solidFill>
                  <a:srgbClr val="000000"/>
                </a:solidFill>
              </a:rPr>
              <a:t>, а в особо </a:t>
            </a:r>
            <a:r>
              <a:rPr lang="ru-RU" altLang="ru-RU" sz="7400" b="1" dirty="0"/>
              <a:t>крупном размере - один миллион рублей. (в ред. Федеральных законов от 08.12.2003 N 162-ФЗ, от 07.12.2011 N 420-ФЗ).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33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36" y="1"/>
            <a:ext cx="9951660" cy="1188720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latin typeface="+mn-lt"/>
              </a:rPr>
              <a:t>                                   </a:t>
            </a:r>
            <a:r>
              <a:rPr lang="ru-RU" altLang="ru-RU" sz="2800" b="1" dirty="0" smtClean="0">
                <a:latin typeface="+mn-lt"/>
              </a:rPr>
              <a:t>Программы </a:t>
            </a:r>
            <a:r>
              <a:rPr lang="ru-RU" altLang="ru-RU" sz="2800" b="1" dirty="0">
                <a:latin typeface="+mn-lt"/>
              </a:rPr>
              <a:t>для ЭВМ в </a:t>
            </a:r>
            <a:r>
              <a:rPr lang="en-US" altLang="ru-RU" sz="2800" b="1" dirty="0">
                <a:latin typeface="+mn-lt"/>
              </a:rPr>
              <a:t>IV </a:t>
            </a:r>
            <a:r>
              <a:rPr lang="ru-RU" altLang="ru-RU" sz="2800" b="1" dirty="0">
                <a:latin typeface="+mn-lt"/>
              </a:rPr>
              <a:t>части ГК</a:t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 smtClean="0">
                <a:latin typeface="+mn-lt"/>
              </a:rPr>
              <a:t>                                    (</a:t>
            </a:r>
            <a:r>
              <a:rPr lang="ru-RU" altLang="ru-RU" sz="2800" b="1" dirty="0">
                <a:latin typeface="+mn-lt"/>
              </a:rPr>
              <a:t>раскрытие бланкетной нормы)</a:t>
            </a:r>
            <a:r>
              <a:rPr lang="en-US" altLang="ru-RU" sz="2800" b="1" dirty="0">
                <a:latin typeface="+mn-lt"/>
              </a:rPr>
              <a:t/>
            </a:r>
            <a:br>
              <a:rPr lang="en-US" altLang="ru-RU" sz="2800" b="1" dirty="0">
                <a:latin typeface="+mn-lt"/>
              </a:rPr>
            </a:br>
            <a:endParaRPr lang="ru-RU" sz="2800" b="1" dirty="0"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636" y="1825625"/>
            <a:ext cx="9951660" cy="4800462"/>
          </a:xfrm>
        </p:spPr>
        <p:txBody>
          <a:bodyPr>
            <a:normAutofit fontScale="70000" lnSpcReduction="20000"/>
          </a:bodyPr>
          <a:lstStyle/>
          <a:p>
            <a:pPr marL="495300" indent="-495300">
              <a:spcBef>
                <a:spcPct val="2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ru-RU" altLang="ru-RU" b="1" dirty="0">
                <a:latin typeface="Times New Roman" pitchFamily="18" charset="0"/>
              </a:rPr>
              <a:t>Программы для ЭВМ </a:t>
            </a: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</a:rPr>
              <a:t>относятся к объектам авторского права		      </a:t>
            </a:r>
            <a:r>
              <a:rPr lang="ru-RU" altLang="ru-RU" b="1" dirty="0">
                <a:latin typeface="Times New Roman" pitchFamily="18" charset="0"/>
              </a:rPr>
              <a:t> (ст. 1259 Объекты авторских прав)</a:t>
            </a:r>
          </a:p>
          <a:p>
            <a:pPr marL="495300" indent="-495300">
              <a:spcBef>
                <a:spcPct val="2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ru-RU" altLang="ru-RU" b="1" dirty="0">
                <a:latin typeface="Times New Roman" pitchFamily="18" charset="0"/>
              </a:rPr>
              <a:t>Право авторства </a:t>
            </a:r>
            <a:r>
              <a:rPr lang="ru-RU" altLang="ru-RU" b="1" dirty="0" err="1">
                <a:latin typeface="Times New Roman" pitchFamily="18" charset="0"/>
              </a:rPr>
              <a:t>презюмируется</a:t>
            </a:r>
            <a:r>
              <a:rPr lang="ru-RU" altLang="ru-RU" b="1" dirty="0">
                <a:latin typeface="Times New Roman" pitchFamily="18" charset="0"/>
              </a:rPr>
              <a:t> и </a:t>
            </a: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</a:rPr>
              <a:t>не требует регистрации</a:t>
            </a:r>
          </a:p>
          <a:p>
            <a:pPr marL="495300" indent="-495300">
              <a:spcBef>
                <a:spcPct val="20000"/>
              </a:spcBef>
              <a:buClr>
                <a:srgbClr val="000099"/>
              </a:buClr>
              <a:buFont typeface="Symbol" pitchFamily="18" charset="2"/>
              <a:buNone/>
            </a:pPr>
            <a:r>
              <a:rPr lang="ru-RU" altLang="ru-RU" b="1" dirty="0">
                <a:latin typeface="Times New Roman" pitchFamily="18" charset="0"/>
              </a:rPr>
              <a:t>	(ст. 1257 Автор произведения: «..автором считается лицо, указанное на экземпляре  либо иным образом в соответствии с пунктом 1 статьи 1300 Кодекса» (т.е. указанное в "приложенных материалах"); </a:t>
            </a:r>
          </a:p>
          <a:p>
            <a:pPr marL="495300" indent="-495300">
              <a:spcBef>
                <a:spcPct val="20000"/>
              </a:spcBef>
              <a:buClr>
                <a:srgbClr val="000099"/>
              </a:buClr>
              <a:buFont typeface="Symbol" pitchFamily="18" charset="2"/>
              <a:buNone/>
            </a:pPr>
            <a:r>
              <a:rPr lang="ru-RU" altLang="ru-RU" b="1" dirty="0">
                <a:latin typeface="Times New Roman" pitchFamily="18" charset="0"/>
              </a:rPr>
              <a:t>	ст. 1262 «Государственная регистрация программ для ЭВМ и баз данных» - регистрация: добровольное дело правообладателя</a:t>
            </a:r>
          </a:p>
          <a:p>
            <a:pPr marL="495300" indent="-495300">
              <a:spcBef>
                <a:spcPct val="2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ru-RU" altLang="ru-RU" b="1" dirty="0">
                <a:latin typeface="Times New Roman" pitchFamily="18" charset="0"/>
              </a:rPr>
              <a:t>Статья 1261. Программы для ЭВМ</a:t>
            </a:r>
            <a:br>
              <a:rPr lang="ru-RU" altLang="ru-RU" b="1" dirty="0">
                <a:latin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</a:rPr>
              <a:t>Авторские права на все виды программ для ЭВМ (в том числе на операционные системы и программные комплексы), которые могут быть выражены на любом языке и в любой форме, включая исходный текст и объектный код, </a:t>
            </a:r>
            <a:r>
              <a:rPr lang="ru-RU" altLang="ru-RU" b="1" dirty="0">
                <a:solidFill>
                  <a:schemeClr val="accent2"/>
                </a:solidFill>
                <a:latin typeface="Times New Roman" pitchFamily="18" charset="0"/>
              </a:rPr>
              <a:t>охраняются так же, как авторские права на произведения литературы</a:t>
            </a:r>
            <a:r>
              <a:rPr lang="ru-RU" altLang="ru-RU" b="1" dirty="0">
                <a:latin typeface="Times New Roman" pitchFamily="18" charset="0"/>
              </a:rPr>
              <a:t>. Программой для ЭВМ является представленная в объективной форме совокупность данных и команд, предназначенных для функционирования ЭВМ и других компьютерных устройств в целях получения определенного результата, включая подготовительные материалы, полученные в ходе разработки программы для ЭВМ, и порождаемые ею аудиовизуальные отображения.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71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Предмет доказывания по ч.2 и ч.3</a:t>
            </a:r>
            <a:br>
              <a:rPr lang="ru-RU" altLang="ru-RU" b="1" dirty="0"/>
            </a:br>
            <a:r>
              <a:rPr lang="ru-RU" altLang="ru-RU" b="1" dirty="0"/>
              <a:t> ст. 146 УК РФ</a:t>
            </a:r>
            <a:endParaRPr lang="ru-RU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7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dirty="0"/>
              <a:t>1) незаконное </a:t>
            </a:r>
            <a:r>
              <a:rPr lang="ru-RU" altLang="ru-RU" dirty="0">
                <a:solidFill>
                  <a:schemeClr val="accent2"/>
                </a:solidFill>
              </a:rPr>
              <a:t>использование</a:t>
            </a:r>
            <a:r>
              <a:rPr lang="ru-RU" altLang="ru-RU" dirty="0"/>
              <a:t> чужого объекта  авторского или смежных прав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i="1" u="sng" dirty="0">
                <a:solidFill>
                  <a:srgbClr val="990000"/>
                </a:solidFill>
              </a:rPr>
              <a:t>либо</a:t>
            </a:r>
            <a:r>
              <a:rPr lang="ru-RU" altLang="ru-RU" u="sng" dirty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    приобретение, хранение или перевозка контрафактных экземпляров произведений </a:t>
            </a:r>
            <a:r>
              <a:rPr lang="ru-RU" altLang="ru-RU" dirty="0">
                <a:solidFill>
                  <a:schemeClr val="accent2"/>
                </a:solidFill>
              </a:rPr>
              <a:t>в целях сбыта</a:t>
            </a:r>
            <a:r>
              <a:rPr lang="ru-RU" altLang="ru-RU" dirty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2) совершение деяния в крупном </a:t>
            </a:r>
            <a:r>
              <a:rPr lang="ru-RU" altLang="ru-RU" dirty="0">
                <a:solidFill>
                  <a:schemeClr val="accent2"/>
                </a:solidFill>
              </a:rPr>
              <a:t>размере</a:t>
            </a:r>
            <a:r>
              <a:rPr lang="ru-RU" altLang="ru-RU" dirty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3) наличие </a:t>
            </a:r>
            <a:r>
              <a:rPr lang="ru-RU" altLang="ru-RU" dirty="0">
                <a:solidFill>
                  <a:schemeClr val="accent2"/>
                </a:solidFill>
              </a:rPr>
              <a:t>умысла</a:t>
            </a:r>
            <a:r>
              <a:rPr lang="ru-RU" altLang="ru-RU" dirty="0"/>
              <a:t> на совершение преступления в действиях подозреваемых;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4) наличие квалифицирующих признаков (совершение преступления группой лиц по предварительному сговору, организованной группой либо лицом, использующим свое служебное положение)</a:t>
            </a:r>
          </a:p>
        </p:txBody>
      </p:sp>
    </p:spTree>
    <p:extLst>
      <p:ext uri="{BB962C8B-B14F-4D97-AF65-F5344CB8AC3E}">
        <p14:creationId xmlns:p14="http://schemas.microsoft.com/office/powerpoint/2010/main" val="239790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 заинтересованы в том, чтобы ваш будущий или уже имеющийся  работодатель был жив-здоров-упитан-весел-настроен на рост и развитие.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ваш будущий бизнес не имел проблем с законом.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Заботьтесь об этом.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нарывайтесь на неприятности.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 станьте «крайним».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954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43407" cy="80697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/>
              <a:t>Откуда полиция узнает о компаниях-нарушителях?</a:t>
            </a:r>
            <a:br>
              <a:rPr lang="ru-RU" altLang="ru-RU" sz="3200" b="1" dirty="0"/>
            </a:br>
            <a:endParaRPr lang="ru-RU" sz="32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spcBef>
                <a:spcPct val="20000"/>
              </a:spcBef>
              <a:buClr>
                <a:srgbClr val="000099"/>
              </a:buClr>
              <a:buFont typeface="Symbol" pitchFamily="18" charset="2"/>
              <a:buAutoNum type="arabicPeriod"/>
            </a:pPr>
            <a:r>
              <a:rPr lang="ru-RU" altLang="ru-RU" sz="3600" b="1" i="1" dirty="0">
                <a:solidFill>
                  <a:srgbClr val="000000"/>
                </a:solidFill>
                <a:latin typeface="Times New Roman" pitchFamily="18" charset="0"/>
              </a:rPr>
              <a:t>Постучали</a:t>
            </a:r>
            <a:r>
              <a:rPr lang="en-US" altLang="ru-RU" sz="36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36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000099"/>
              </a:buClr>
              <a:buFont typeface="Symbol" pitchFamily="18" charset="2"/>
              <a:buAutoNum type="arabicPeriod"/>
            </a:pPr>
            <a:r>
              <a:rPr lang="ru-RU" altLang="ru-RU" sz="3600" b="1" i="1" dirty="0">
                <a:solidFill>
                  <a:srgbClr val="000000"/>
                </a:solidFill>
                <a:latin typeface="Times New Roman" pitchFamily="18" charset="0"/>
              </a:rPr>
              <a:t>Шли за чем-то одним, нашли заодно и </a:t>
            </a:r>
            <a:r>
              <a:rPr lang="ru-RU" altLang="ru-RU" sz="3600" b="1" i="1" dirty="0" err="1">
                <a:solidFill>
                  <a:srgbClr val="000000"/>
                </a:solidFill>
                <a:latin typeface="Times New Roman" pitchFamily="18" charset="0"/>
              </a:rPr>
              <a:t>пиратку</a:t>
            </a:r>
            <a:endParaRPr lang="ru-RU" altLang="ru-RU" sz="36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000099"/>
              </a:buClr>
              <a:buFont typeface="Symbol" pitchFamily="18" charset="2"/>
              <a:buAutoNum type="arabicPeriod"/>
            </a:pPr>
            <a:r>
              <a:rPr lang="ru-RU" altLang="ru-RU" sz="3600" b="1" i="1" dirty="0">
                <a:solidFill>
                  <a:srgbClr val="000000"/>
                </a:solidFill>
                <a:latin typeface="Times New Roman" pitchFamily="18" charset="0"/>
              </a:rPr>
              <a:t>Объявления о вакансиях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2176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2484</Words>
  <Application>Microsoft Office PowerPoint</Application>
  <PresentationFormat>Широкоэкранный</PresentationFormat>
  <Paragraphs>184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Caveat</vt:lpstr>
      <vt:lpstr>Futura PT Demi</vt:lpstr>
      <vt:lpstr>Helvetica</vt:lpstr>
      <vt:lpstr>Open Sans</vt:lpstr>
      <vt:lpstr>Open Sans ExtraBold</vt:lpstr>
      <vt:lpstr>Symbol</vt:lpstr>
      <vt:lpstr>Times New Roman</vt:lpstr>
      <vt:lpstr>Times New Roman Cyr</vt:lpstr>
      <vt:lpstr>Тема Office</vt:lpstr>
      <vt:lpstr>Bitmap Image</vt:lpstr>
      <vt:lpstr>Диаграмма</vt:lpstr>
      <vt:lpstr> </vt:lpstr>
      <vt:lpstr>ООО «Прайм Регион»  1С-Дистрибьютор  по Свердловской и Курганской области 20-ти летний опыт работы. Эксперт в автоматизации бизнеса.  </vt:lpstr>
      <vt:lpstr>Для чего вам вообще знать про все это? </vt:lpstr>
      <vt:lpstr>Презентация предоставлена заместителем директора НП ППП, координатор по вопросам защиты ИС 1С Анна Лавринова  </vt:lpstr>
      <vt:lpstr>Уголовная ответственность за нарушение авторских прав  </vt:lpstr>
      <vt:lpstr>                                   Программы для ЭВМ в IV части ГК                                     (раскрытие бланкетной нормы) </vt:lpstr>
      <vt:lpstr>Предмет доказывания по ч.2 и ч.3  ст. 146 УК РФ</vt:lpstr>
      <vt:lpstr>Презентация PowerPoint</vt:lpstr>
      <vt:lpstr>Откуда полиция узнает о компаниях-нарушителях? </vt:lpstr>
      <vt:lpstr>Распространители</vt:lpstr>
      <vt:lpstr>….что мы – НП ППП и дистрибуторы -  делаем для борьбы с распространителями нелицензионного ПО 1С </vt:lpstr>
      <vt:lpstr>Купил. Но взломал.   </vt:lpstr>
      <vt:lpstr>Статья 273. Создание, использование и распространение вредоносных компьютерных программ </vt:lpstr>
      <vt:lpstr>ИТС в правоприменительной практике </vt:lpstr>
      <vt:lpstr>Где посмотреть приговоры и для чего вообще на них смотреть? </vt:lpstr>
      <vt:lpstr>Избегайте использования нелицензионного программного обеспечения  </vt:lpstr>
      <vt:lpstr>Презентация PowerPoint</vt:lpstr>
      <vt:lpstr>Как вам защитить свои права?  </vt:lpstr>
      <vt:lpstr>Важность защиты авторских прав давно осознана на высшем уровне нашего государства  </vt:lpstr>
      <vt:lpstr>Президент России указал производство программного обеспечения первым в перечне направлений импортозамещения </vt:lpstr>
      <vt:lpstr>Консолидированные усилия государства, общества и правообладателей, активная правоприменительная и профилактическая работа с 2001 по 2011 годы привели к снижению уровня компьютерного пиратства в нашей стране </vt:lpstr>
      <vt:lpstr>Как можно зарабатывать на пиратстве, не нарушая закон? </vt:lpstr>
      <vt:lpstr>Как можно зарабатывать на пиратстве, не нарушая закон? </vt:lpstr>
      <vt:lpstr>Ну и про немножко – профсловарь борца с пиратством</vt:lpstr>
      <vt:lpstr>Желаем защиты вашей собственной ИС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Фролова Галина Александровна</dc:creator>
  <cp:lastModifiedBy>Стрюкова Ольга Леонидовна</cp:lastModifiedBy>
  <cp:revision>53</cp:revision>
  <dcterms:created xsi:type="dcterms:W3CDTF">2021-02-24T14:29:14Z</dcterms:created>
  <dcterms:modified xsi:type="dcterms:W3CDTF">2021-06-10T04:29:57Z</dcterms:modified>
</cp:coreProperties>
</file>